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455" r:id="rId2"/>
    <p:sldId id="830" r:id="rId3"/>
    <p:sldId id="831" r:id="rId4"/>
    <p:sldId id="834" r:id="rId5"/>
    <p:sldId id="833" r:id="rId6"/>
    <p:sldId id="835" r:id="rId7"/>
    <p:sldId id="824" r:id="rId8"/>
    <p:sldId id="836" r:id="rId9"/>
    <p:sldId id="474" r:id="rId10"/>
    <p:sldId id="475" r:id="rId11"/>
    <p:sldId id="837" r:id="rId12"/>
    <p:sldId id="469" r:id="rId13"/>
    <p:sldId id="470" r:id="rId14"/>
    <p:sldId id="457" r:id="rId15"/>
    <p:sldId id="458" r:id="rId16"/>
    <p:sldId id="362" r:id="rId17"/>
    <p:sldId id="311" r:id="rId18"/>
    <p:sldId id="322" r:id="rId19"/>
    <p:sldId id="276" r:id="rId20"/>
    <p:sldId id="278" r:id="rId21"/>
    <p:sldId id="295" r:id="rId22"/>
    <p:sldId id="281" r:id="rId23"/>
    <p:sldId id="280" r:id="rId24"/>
    <p:sldId id="312" r:id="rId25"/>
    <p:sldId id="314" r:id="rId26"/>
    <p:sldId id="315" r:id="rId27"/>
    <p:sldId id="279" r:id="rId28"/>
    <p:sldId id="288" r:id="rId29"/>
    <p:sldId id="289" r:id="rId30"/>
    <p:sldId id="290" r:id="rId31"/>
    <p:sldId id="293" r:id="rId32"/>
    <p:sldId id="291" r:id="rId33"/>
    <p:sldId id="292" r:id="rId34"/>
    <p:sldId id="307" r:id="rId35"/>
    <p:sldId id="294" r:id="rId36"/>
    <p:sldId id="296" r:id="rId37"/>
    <p:sldId id="297" r:id="rId38"/>
    <p:sldId id="299" r:id="rId39"/>
    <p:sldId id="300" r:id="rId40"/>
    <p:sldId id="301" r:id="rId41"/>
    <p:sldId id="302" r:id="rId42"/>
    <p:sldId id="298" r:id="rId43"/>
    <p:sldId id="285" r:id="rId44"/>
    <p:sldId id="464" r:id="rId45"/>
    <p:sldId id="465" r:id="rId46"/>
    <p:sldId id="287" r:id="rId47"/>
    <p:sldId id="303" r:id="rId48"/>
    <p:sldId id="284" r:id="rId49"/>
    <p:sldId id="282" r:id="rId50"/>
    <p:sldId id="838" r:id="rId51"/>
    <p:sldId id="459" r:id="rId52"/>
    <p:sldId id="460" r:id="rId53"/>
    <p:sldId id="461" r:id="rId54"/>
    <p:sldId id="462" r:id="rId55"/>
    <p:sldId id="286" r:id="rId56"/>
    <p:sldId id="268" r:id="rId57"/>
    <p:sldId id="269" r:id="rId58"/>
    <p:sldId id="270" r:id="rId59"/>
    <p:sldId id="304" r:id="rId60"/>
    <p:sldId id="305" r:id="rId61"/>
    <p:sldId id="308" r:id="rId62"/>
    <p:sldId id="320" r:id="rId63"/>
    <p:sldId id="321" r:id="rId64"/>
    <p:sldId id="271" r:id="rId65"/>
    <p:sldId id="309" r:id="rId66"/>
    <p:sldId id="310" r:id="rId67"/>
    <p:sldId id="272" r:id="rId68"/>
    <p:sldId id="306" r:id="rId69"/>
    <p:sldId id="273" r:id="rId70"/>
    <p:sldId id="324" r:id="rId71"/>
    <p:sldId id="323" r:id="rId72"/>
    <p:sldId id="325" r:id="rId73"/>
    <p:sldId id="316" r:id="rId74"/>
    <p:sldId id="463" r:id="rId75"/>
    <p:sldId id="466" r:id="rId76"/>
    <p:sldId id="467" r:id="rId77"/>
    <p:sldId id="468" r:id="rId78"/>
    <p:sldId id="318" r:id="rId79"/>
    <p:sldId id="31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6F"/>
    <a:srgbClr val="254B56"/>
    <a:srgbClr val="EEB66B"/>
    <a:srgbClr val="758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9D806-D28D-4016-8C36-D365CCD2B6C7}" v="181" dt="2023-01-05T05:59:29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Dr. Talal Saleh Alshihayb" userId="S::shihaybt@ksau-hs.edu.sa::8b043d94-c3bc-4766-b109-9fc93264eb2d" providerId="AD" clId="Web-{91A7ECFB-BD8B-FC81-9974-E0C6A03D3B56}"/>
    <pc:docChg chg="modSld">
      <pc:chgData name="Dr. Talal Saleh Alshihayb" userId="S::shihaybt@ksau-hs.edu.sa::8b043d94-c3bc-4766-b109-9fc93264eb2d" providerId="AD" clId="Web-{91A7ECFB-BD8B-FC81-9974-E0C6A03D3B56}" dt="2023-01-03T09:55:43.370" v="0" actId="1076"/>
      <pc:docMkLst>
        <pc:docMk/>
      </pc:docMkLst>
      <pc:sldChg chg="modSp">
        <pc:chgData name="Dr. Talal Saleh Alshihayb" userId="S::shihaybt@ksau-hs.edu.sa::8b043d94-c3bc-4766-b109-9fc93264eb2d" providerId="AD" clId="Web-{91A7ECFB-BD8B-FC81-9974-E0C6A03D3B56}" dt="2023-01-03T09:55:43.370" v="0" actId="1076"/>
        <pc:sldMkLst>
          <pc:docMk/>
          <pc:sldMk cId="2523947149" sldId="314"/>
        </pc:sldMkLst>
        <pc:spChg chg="mod">
          <ac:chgData name="Dr. Talal Saleh Alshihayb" userId="S::shihaybt@ksau-hs.edu.sa::8b043d94-c3bc-4766-b109-9fc93264eb2d" providerId="AD" clId="Web-{91A7ECFB-BD8B-FC81-9974-E0C6A03D3B56}" dt="2023-01-03T09:55:43.370" v="0" actId="1076"/>
          <ac:spMkLst>
            <pc:docMk/>
            <pc:sldMk cId="2523947149" sldId="314"/>
            <ac:spMk id="3" creationId="{00000000-0000-0000-0000-00000000000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Alshihayb, Talal Saleh" userId="7963d262-8874-472d-9935-1faf07e635eb" providerId="ADAL" clId="{EE69D806-D28D-4016-8C36-D365CCD2B6C7}"/>
    <pc:docChg chg="modSld">
      <pc:chgData name="Alshihayb, Talal Saleh" userId="7963d262-8874-472d-9935-1faf07e635eb" providerId="ADAL" clId="{EE69D806-D28D-4016-8C36-D365CCD2B6C7}" dt="2023-01-03T08:33:05.912" v="21" actId="20577"/>
      <pc:docMkLst>
        <pc:docMk/>
      </pc:docMkLst>
      <pc:sldChg chg="modSp mod">
        <pc:chgData name="Alshihayb, Talal Saleh" userId="7963d262-8874-472d-9935-1faf07e635eb" providerId="ADAL" clId="{EE69D806-D28D-4016-8C36-D365CCD2B6C7}" dt="2023-01-03T08:33:05.912" v="21" actId="20577"/>
        <pc:sldMkLst>
          <pc:docMk/>
          <pc:sldMk cId="4286815101" sldId="299"/>
        </pc:sldMkLst>
        <pc:spChg chg="mod">
          <ac:chgData name="Alshihayb, Talal Saleh" userId="7963d262-8874-472d-9935-1faf07e635eb" providerId="ADAL" clId="{EE69D806-D28D-4016-8C36-D365CCD2B6C7}" dt="2023-01-03T08:33:05.912" v="21" actId="20577"/>
          <ac:spMkLst>
            <pc:docMk/>
            <pc:sldMk cId="4286815101" sldId="299"/>
            <ac:spMk id="3" creationId="{00000000-0000-0000-0000-000000000000}"/>
          </ac:spMkLst>
        </pc:spChg>
      </pc:sldChg>
      <pc:sldChg chg="modSp mod">
        <pc:chgData name="Alshihayb, Talal Saleh" userId="7963d262-8874-472d-9935-1faf07e635eb" providerId="ADAL" clId="{EE69D806-D28D-4016-8C36-D365CCD2B6C7}" dt="2022-12-13T12:26:40.806" v="10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EE69D806-D28D-4016-8C36-D365CCD2B6C7}" dt="2022-12-13T12:26:40.806" v="10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S::shihaybt@ksau-hs.edu.sa::8b043d94-c3bc-4766-b109-9fc93264eb2d" providerId="AD" clId="Web-{06FEA2E8-C315-E1F0-E523-6479DC5CE5DA}"/>
    <pc:docChg chg="modSld">
      <pc:chgData name="Dr. Talal Saleh Alshihayb" userId="S::shihaybt@ksau-hs.edu.sa::8b043d94-c3bc-4766-b109-9fc93264eb2d" providerId="AD" clId="Web-{06FEA2E8-C315-E1F0-E523-6479DC5CE5DA}" dt="2023-01-03T09:54:23.029" v="3" actId="20577"/>
      <pc:docMkLst>
        <pc:docMk/>
      </pc:docMkLst>
      <pc:sldChg chg="modSp">
        <pc:chgData name="Dr. Talal Saleh Alshihayb" userId="S::shihaybt@ksau-hs.edu.sa::8b043d94-c3bc-4766-b109-9fc93264eb2d" providerId="AD" clId="Web-{06FEA2E8-C315-E1F0-E523-6479DC5CE5DA}" dt="2023-01-03T09:54:23.029" v="3" actId="20577"/>
        <pc:sldMkLst>
          <pc:docMk/>
          <pc:sldMk cId="4286815101" sldId="299"/>
        </pc:sldMkLst>
        <pc:spChg chg="mod">
          <ac:chgData name="Dr. Talal Saleh Alshihayb" userId="S::shihaybt@ksau-hs.edu.sa::8b043d94-c3bc-4766-b109-9fc93264eb2d" providerId="AD" clId="Web-{06FEA2E8-C315-E1F0-E523-6479DC5CE5DA}" dt="2023-01-03T09:54:23.029" v="3" actId="20577"/>
          <ac:spMkLst>
            <pc:docMk/>
            <pc:sldMk cId="4286815101" sldId="299"/>
            <ac:spMk id="3" creationId="{00000000-0000-0000-0000-000000000000}"/>
          </ac:spMkLst>
        </pc:spChg>
      </pc:sldChg>
    </pc:docChg>
  </pc:docChgLst>
  <pc:docChgLst>
    <pc:chgData name="Dr. Talal Saleh Alshihayb" userId="8b043d94-c3bc-4766-b109-9fc93264eb2d" providerId="ADAL" clId="{EE69D806-D28D-4016-8C36-D365CCD2B6C7}"/>
    <pc:docChg chg="undo redo custSel addSld delSld modSld">
      <pc:chgData name="Dr. Talal Saleh Alshihayb" userId="8b043d94-c3bc-4766-b109-9fc93264eb2d" providerId="ADAL" clId="{EE69D806-D28D-4016-8C36-D365CCD2B6C7}" dt="2023-01-05T05:59:29.020" v="1080"/>
      <pc:docMkLst>
        <pc:docMk/>
      </pc:docMkLst>
      <pc:sldChg chg="modSp add del mod">
        <pc:chgData name="Dr. Talal Saleh Alshihayb" userId="8b043d94-c3bc-4766-b109-9fc93264eb2d" providerId="ADAL" clId="{EE69D806-D28D-4016-8C36-D365CCD2B6C7}" dt="2023-01-03T06:50:41.268" v="225" actId="47"/>
        <pc:sldMkLst>
          <pc:docMk/>
          <pc:sldMk cId="2972349643" sldId="259"/>
        </pc:sldMkLst>
        <pc:spChg chg="mod">
          <ac:chgData name="Dr. Talal Saleh Alshihayb" userId="8b043d94-c3bc-4766-b109-9fc93264eb2d" providerId="ADAL" clId="{EE69D806-D28D-4016-8C36-D365CCD2B6C7}" dt="2022-10-31T12:59:19.624" v="9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97711376" sldId="268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4212855643" sldId="269"/>
        </pc:sldMkLst>
      </pc:sldChg>
      <pc:sldChg chg="modSp add mod">
        <pc:chgData name="Dr. Talal Saleh Alshihayb" userId="8b043d94-c3bc-4766-b109-9fc93264eb2d" providerId="ADAL" clId="{EE69D806-D28D-4016-8C36-D365CCD2B6C7}" dt="2023-01-04T15:52:47.192" v="931" actId="113"/>
        <pc:sldMkLst>
          <pc:docMk/>
          <pc:sldMk cId="2661851931" sldId="270"/>
        </pc:sldMkLst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2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9:11.870" v="870" actId="113"/>
          <ac:spMkLst>
            <pc:docMk/>
            <pc:sldMk cId="2661851931" sldId="270"/>
            <ac:spMk id="3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8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9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10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10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10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47.192" v="931" actId="113"/>
          <ac:spMkLst>
            <pc:docMk/>
            <pc:sldMk cId="2661851931" sldId="270"/>
            <ac:spMk id="103" creationId="{00000000-0000-0000-0000-000000000000}"/>
          </ac:spMkLst>
        </pc:s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10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11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14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17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20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23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29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32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35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38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41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44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47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50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53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56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59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62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65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52:35.380" v="930" actId="1038"/>
          <ac:grpSpMkLst>
            <pc:docMk/>
            <pc:sldMk cId="2661851931" sldId="270"/>
            <ac:grpSpMk id="177" creationId="{00000000-0000-0000-0000-000000000000}"/>
          </ac:grpSpMkLst>
        </pc:grpChg>
        <pc:cxnChg chg="mod">
          <ac:chgData name="Dr. Talal Saleh Alshihayb" userId="8b043d94-c3bc-4766-b109-9fc93264eb2d" providerId="ADAL" clId="{EE69D806-D28D-4016-8C36-D365CCD2B6C7}" dt="2023-01-04T15:48:51.891" v="868" actId="1582"/>
          <ac:cxnSpMkLst>
            <pc:docMk/>
            <pc:sldMk cId="2661851931" sldId="270"/>
            <ac:cxnSpMk id="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21.517" v="872" actId="1582"/>
          <ac:cxnSpMkLst>
            <pc:docMk/>
            <pc:sldMk cId="2661851931" sldId="270"/>
            <ac:cxnSpMk id="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1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02.942" v="869" actId="208"/>
          <ac:cxnSpMkLst>
            <pc:docMk/>
            <pc:sldMk cId="2661851931" sldId="270"/>
            <ac:cxnSpMk id="2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3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3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3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3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4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9:44.321" v="874" actId="1582"/>
          <ac:cxnSpMkLst>
            <pc:docMk/>
            <pc:sldMk cId="2661851931" sldId="270"/>
            <ac:cxnSpMk id="5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0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0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1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2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2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2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2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3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4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5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05.137" v="876" actId="1582"/>
          <ac:cxnSpMkLst>
            <pc:docMk/>
            <pc:sldMk cId="2661851931" sldId="270"/>
            <ac:cxnSpMk id="16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13.373" v="877" actId="208"/>
          <ac:cxnSpMkLst>
            <pc:docMk/>
            <pc:sldMk cId="2661851931" sldId="270"/>
            <ac:cxnSpMk id="16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13.373" v="877" actId="208"/>
          <ac:cxnSpMkLst>
            <pc:docMk/>
            <pc:sldMk cId="2661851931" sldId="270"/>
            <ac:cxnSpMk id="170" creationId="{00000000-0000-0000-0000-000000000000}"/>
          </ac:cxnSpMkLst>
        </pc:cxn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394815209" sldId="271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099517169" sldId="272"/>
        </pc:sldMkLst>
      </pc:sldChg>
      <pc:sldChg chg="modSp add mod">
        <pc:chgData name="Dr. Talal Saleh Alshihayb" userId="8b043d94-c3bc-4766-b109-9fc93264eb2d" providerId="ADAL" clId="{EE69D806-D28D-4016-8C36-D365CCD2B6C7}" dt="2023-01-04T16:04:23.694" v="1067" actId="403"/>
        <pc:sldMkLst>
          <pc:docMk/>
          <pc:sldMk cId="1547360358" sldId="273"/>
        </pc:sldMkLst>
        <pc:spChg chg="mod">
          <ac:chgData name="Dr. Talal Saleh Alshihayb" userId="8b043d94-c3bc-4766-b109-9fc93264eb2d" providerId="ADAL" clId="{EE69D806-D28D-4016-8C36-D365CCD2B6C7}" dt="2023-01-04T16:04:08.068" v="1064" actId="207"/>
          <ac:spMkLst>
            <pc:docMk/>
            <pc:sldMk cId="1547360358" sldId="273"/>
            <ac:spMk id="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6:03:57.220" v="1061" actId="1076"/>
          <ac:spMkLst>
            <pc:docMk/>
            <pc:sldMk cId="1547360358" sldId="273"/>
            <ac:spMk id="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6:04:23.694" v="1067" actId="403"/>
          <ac:spMkLst>
            <pc:docMk/>
            <pc:sldMk cId="1547360358" sldId="273"/>
            <ac:spMk id="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6:04:04.972" v="1063" actId="207"/>
          <ac:spMkLst>
            <pc:docMk/>
            <pc:sldMk cId="1547360358" sldId="273"/>
            <ac:spMk id="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6:04:10.618" v="1065" actId="207"/>
          <ac:spMkLst>
            <pc:docMk/>
            <pc:sldMk cId="1547360358" sldId="273"/>
            <ac:spMk id="9" creationId="{00000000-0000-0000-0000-000000000000}"/>
          </ac:spMkLst>
        </pc:spChg>
      </pc:sldChg>
      <pc:sldChg chg="addSp delSp modSp add mod">
        <pc:chgData name="Dr. Talal Saleh Alshihayb" userId="8b043d94-c3bc-4766-b109-9fc93264eb2d" providerId="ADAL" clId="{EE69D806-D28D-4016-8C36-D365CCD2B6C7}" dt="2023-01-05T05:59:29.020" v="1080"/>
        <pc:sldMkLst>
          <pc:docMk/>
          <pc:sldMk cId="299141771" sldId="276"/>
        </pc:sldMkLst>
        <pc:picChg chg="del">
          <ac:chgData name="Dr. Talal Saleh Alshihayb" userId="8b043d94-c3bc-4766-b109-9fc93264eb2d" providerId="ADAL" clId="{EE69D806-D28D-4016-8C36-D365CCD2B6C7}" dt="2023-01-05T05:59:28.831" v="1079" actId="478"/>
          <ac:picMkLst>
            <pc:docMk/>
            <pc:sldMk cId="299141771" sldId="276"/>
            <ac:picMk id="4" creationId="{636D0C29-2170-4520-833F-372272CF3CE2}"/>
          </ac:picMkLst>
        </pc:picChg>
        <pc:picChg chg="add mod">
          <ac:chgData name="Dr. Talal Saleh Alshihayb" userId="8b043d94-c3bc-4766-b109-9fc93264eb2d" providerId="ADAL" clId="{EE69D806-D28D-4016-8C36-D365CCD2B6C7}" dt="2023-01-05T05:59:29.020" v="1080"/>
          <ac:picMkLst>
            <pc:docMk/>
            <pc:sldMk cId="299141771" sldId="276"/>
            <ac:picMk id="5" creationId="{C37619DF-146B-E5DA-6E9F-C351CE1ADF07}"/>
          </ac:picMkLst>
        </pc:picChg>
      </pc:sldChg>
      <pc:sldChg chg="modSp add mod">
        <pc:chgData name="Dr. Talal Saleh Alshihayb" userId="8b043d94-c3bc-4766-b109-9fc93264eb2d" providerId="ADAL" clId="{EE69D806-D28D-4016-8C36-D365CCD2B6C7}" dt="2023-01-04T15:57:23.185" v="992" actId="1076"/>
        <pc:sldMkLst>
          <pc:docMk/>
          <pc:sldMk cId="2321259336" sldId="278"/>
        </pc:sldMkLst>
        <pc:spChg chg="mod">
          <ac:chgData name="Dr. Talal Saleh Alshihayb" userId="8b043d94-c3bc-4766-b109-9fc93264eb2d" providerId="ADAL" clId="{EE69D806-D28D-4016-8C36-D365CCD2B6C7}" dt="2023-01-04T15:57:12.245" v="990" actId="403"/>
          <ac:spMkLst>
            <pc:docMk/>
            <pc:sldMk cId="2321259336" sldId="278"/>
            <ac:spMk id="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7:23.185" v="992" actId="1076"/>
          <ac:spMkLst>
            <pc:docMk/>
            <pc:sldMk cId="2321259336" sldId="278"/>
            <ac:spMk id="7" creationId="{7197F85E-A387-4D4A-85D3-310DE109B515}"/>
          </ac:spMkLst>
        </pc:spChg>
        <pc:picChg chg="mod">
          <ac:chgData name="Dr. Talal Saleh Alshihayb" userId="8b043d94-c3bc-4766-b109-9fc93264eb2d" providerId="ADAL" clId="{EE69D806-D28D-4016-8C36-D365CCD2B6C7}" dt="2023-01-04T15:57:23.185" v="992" actId="1076"/>
          <ac:picMkLst>
            <pc:docMk/>
            <pc:sldMk cId="2321259336" sldId="278"/>
            <ac:picMk id="6" creationId="{6CECB89C-85FC-4045-8155-1F80407C19A2}"/>
          </ac:picMkLst>
        </pc:picChg>
      </pc:sldChg>
      <pc:sldChg chg="modSp add mod">
        <pc:chgData name="Dr. Talal Saleh Alshihayb" userId="8b043d94-c3bc-4766-b109-9fc93264eb2d" providerId="ADAL" clId="{EE69D806-D28D-4016-8C36-D365CCD2B6C7}" dt="2023-01-04T15:59:03.602" v="1009" actId="113"/>
        <pc:sldMkLst>
          <pc:docMk/>
          <pc:sldMk cId="622045632" sldId="279"/>
        </pc:sldMkLst>
        <pc:spChg chg="mod">
          <ac:chgData name="Dr. Talal Saleh Alshihayb" userId="8b043d94-c3bc-4766-b109-9fc93264eb2d" providerId="ADAL" clId="{EE69D806-D28D-4016-8C36-D365CCD2B6C7}" dt="2023-01-04T15:59:03.602" v="1009" actId="113"/>
          <ac:spMkLst>
            <pc:docMk/>
            <pc:sldMk cId="622045632" sldId="279"/>
            <ac:spMk id="3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322118389" sldId="280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4070623161" sldId="281"/>
        </pc:sldMkLst>
      </pc:sldChg>
      <pc:sldChg chg="modSp add mod">
        <pc:chgData name="Dr. Talal Saleh Alshihayb" userId="8b043d94-c3bc-4766-b109-9fc93264eb2d" providerId="ADAL" clId="{EE69D806-D28D-4016-8C36-D365CCD2B6C7}" dt="2023-01-04T15:47:42.424" v="863" actId="1582"/>
        <pc:sldMkLst>
          <pc:docMk/>
          <pc:sldMk cId="351190333" sldId="282"/>
        </pc:sldMkLst>
        <pc:spChg chg="mod">
          <ac:chgData name="Dr. Talal Saleh Alshihayb" userId="8b043d94-c3bc-4766-b109-9fc93264eb2d" providerId="ADAL" clId="{EE69D806-D28D-4016-8C36-D365CCD2B6C7}" dt="2023-01-04T15:47:42.424" v="863" actId="1582"/>
          <ac:spMkLst>
            <pc:docMk/>
            <pc:sldMk cId="351190333" sldId="282"/>
            <ac:spMk id="4" creationId="{00000000-0000-0000-0000-000000000000}"/>
          </ac:spMkLst>
        </pc:spChg>
      </pc:sldChg>
      <pc:sldChg chg="modSp add mod">
        <pc:chgData name="Dr. Talal Saleh Alshihayb" userId="8b043d94-c3bc-4766-b109-9fc93264eb2d" providerId="ADAL" clId="{EE69D806-D28D-4016-8C36-D365CCD2B6C7}" dt="2023-01-04T16:02:24.829" v="1050" actId="207"/>
        <pc:sldMkLst>
          <pc:docMk/>
          <pc:sldMk cId="3327967246" sldId="284"/>
        </pc:sldMkLst>
        <pc:spChg chg="mod">
          <ac:chgData name="Dr. Talal Saleh Alshihayb" userId="8b043d94-c3bc-4766-b109-9fc93264eb2d" providerId="ADAL" clId="{EE69D806-D28D-4016-8C36-D365CCD2B6C7}" dt="2023-01-04T16:02:24.829" v="1050" actId="207"/>
          <ac:spMkLst>
            <pc:docMk/>
            <pc:sldMk cId="3327967246" sldId="284"/>
            <ac:spMk id="3" creationId="{00000000-0000-0000-0000-000000000000}"/>
          </ac:spMkLst>
        </pc:spChg>
      </pc:sldChg>
      <pc:sldChg chg="modSp add mod">
        <pc:chgData name="Dr. Talal Saleh Alshihayb" userId="8b043d94-c3bc-4766-b109-9fc93264eb2d" providerId="ADAL" clId="{EE69D806-D28D-4016-8C36-D365CCD2B6C7}" dt="2023-01-04T16:00:55.923" v="1027" actId="113"/>
        <pc:sldMkLst>
          <pc:docMk/>
          <pc:sldMk cId="2199238195" sldId="285"/>
        </pc:sldMkLst>
        <pc:spChg chg="mod">
          <ac:chgData name="Dr. Talal Saleh Alshihayb" userId="8b043d94-c3bc-4766-b109-9fc93264eb2d" providerId="ADAL" clId="{EE69D806-D28D-4016-8C36-D365CCD2B6C7}" dt="2023-01-04T16:00:55.923" v="1027" actId="113"/>
          <ac:spMkLst>
            <pc:docMk/>
            <pc:sldMk cId="2199238195" sldId="285"/>
            <ac:spMk id="3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133431664" sldId="286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33625422" sldId="287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381701496" sldId="288"/>
        </pc:sldMkLst>
      </pc:sldChg>
      <pc:sldChg chg="modSp add mod">
        <pc:chgData name="Dr. Talal Saleh Alshihayb" userId="8b043d94-c3bc-4766-b109-9fc93264eb2d" providerId="ADAL" clId="{EE69D806-D28D-4016-8C36-D365CCD2B6C7}" dt="2023-01-04T15:29:57.402" v="586" actId="1582"/>
        <pc:sldMkLst>
          <pc:docMk/>
          <pc:sldMk cId="4160086424" sldId="289"/>
        </pc:sldMkLst>
        <pc:spChg chg="mod">
          <ac:chgData name="Dr. Talal Saleh Alshihayb" userId="8b043d94-c3bc-4766-b109-9fc93264eb2d" providerId="ADAL" clId="{EE69D806-D28D-4016-8C36-D365CCD2B6C7}" dt="2023-01-04T15:29:57.402" v="586" actId="1582"/>
          <ac:spMkLst>
            <pc:docMk/>
            <pc:sldMk cId="4160086424" sldId="289"/>
            <ac:spMk id="5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460251047" sldId="290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219908154" sldId="291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562678288" sldId="292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733000903" sldId="293"/>
        </pc:sldMkLst>
      </pc:sldChg>
      <pc:sldChg chg="modSp add mod">
        <pc:chgData name="Dr. Talal Saleh Alshihayb" userId="8b043d94-c3bc-4766-b109-9fc93264eb2d" providerId="ADAL" clId="{EE69D806-D28D-4016-8C36-D365CCD2B6C7}" dt="2023-01-04T15:40:29.911" v="726"/>
        <pc:sldMkLst>
          <pc:docMk/>
          <pc:sldMk cId="454271382" sldId="294"/>
        </pc:sldMkLst>
        <pc:graphicFrameChg chg="mod modGraphic">
          <ac:chgData name="Dr. Talal Saleh Alshihayb" userId="8b043d94-c3bc-4766-b109-9fc93264eb2d" providerId="ADAL" clId="{EE69D806-D28D-4016-8C36-D365CCD2B6C7}" dt="2023-01-04T15:40:29.911" v="726"/>
          <ac:graphicFrameMkLst>
            <pc:docMk/>
            <pc:sldMk cId="454271382" sldId="294"/>
            <ac:graphicFrameMk id="4" creationId="{00000000-0000-0000-0000-000000000000}"/>
          </ac:graphicFrameMkLst>
        </pc:graphicFrameChg>
      </pc:sldChg>
      <pc:sldChg chg="modSp add mod">
        <pc:chgData name="Dr. Talal Saleh Alshihayb" userId="8b043d94-c3bc-4766-b109-9fc93264eb2d" providerId="ADAL" clId="{EE69D806-D28D-4016-8C36-D365CCD2B6C7}" dt="2023-01-04T15:57:46.802" v="998" actId="113"/>
        <pc:sldMkLst>
          <pc:docMk/>
          <pc:sldMk cId="1042459409" sldId="295"/>
        </pc:sldMkLst>
        <pc:spChg chg="mod">
          <ac:chgData name="Dr. Talal Saleh Alshihayb" userId="8b043d94-c3bc-4766-b109-9fc93264eb2d" providerId="ADAL" clId="{EE69D806-D28D-4016-8C36-D365CCD2B6C7}" dt="2023-01-04T15:57:46.802" v="998" actId="113"/>
          <ac:spMkLst>
            <pc:docMk/>
            <pc:sldMk cId="1042459409" sldId="295"/>
            <ac:spMk id="3" creationId="{00000000-0000-0000-0000-000000000000}"/>
          </ac:spMkLst>
        </pc:spChg>
      </pc:sldChg>
      <pc:sldChg chg="addSp delSp modSp add mod">
        <pc:chgData name="Dr. Talal Saleh Alshihayb" userId="8b043d94-c3bc-4766-b109-9fc93264eb2d" providerId="ADAL" clId="{EE69D806-D28D-4016-8C36-D365CCD2B6C7}" dt="2023-01-04T16:00:01.322" v="1014" actId="2711"/>
        <pc:sldMkLst>
          <pc:docMk/>
          <pc:sldMk cId="2432079052" sldId="296"/>
        </pc:sldMkLst>
        <pc:spChg chg="mod">
          <ac:chgData name="Dr. Talal Saleh Alshihayb" userId="8b043d94-c3bc-4766-b109-9fc93264eb2d" providerId="ADAL" clId="{EE69D806-D28D-4016-8C36-D365CCD2B6C7}" dt="2023-01-04T16:00:01.322" v="1014" actId="2711"/>
          <ac:spMkLst>
            <pc:docMk/>
            <pc:sldMk cId="2432079052" sldId="296"/>
            <ac:spMk id="2" creationId="{00000000-0000-0000-0000-000000000000}"/>
          </ac:spMkLst>
        </pc:spChg>
        <pc:graphicFrameChg chg="add del mod">
          <ac:chgData name="Dr. Talal Saleh Alshihayb" userId="8b043d94-c3bc-4766-b109-9fc93264eb2d" providerId="ADAL" clId="{EE69D806-D28D-4016-8C36-D365CCD2B6C7}" dt="2023-01-04T15:40:51.162" v="729"/>
          <ac:graphicFrameMkLst>
            <pc:docMk/>
            <pc:sldMk cId="2432079052" sldId="296"/>
            <ac:graphicFrameMk id="4" creationId="{C5C5B7F0-6CFB-BE85-3AFC-B4A46D57383D}"/>
          </ac:graphicFrameMkLst>
        </pc:graphicFrameChg>
        <pc:graphicFrameChg chg="add del mod modGraphic">
          <ac:chgData name="Dr. Talal Saleh Alshihayb" userId="8b043d94-c3bc-4766-b109-9fc93264eb2d" providerId="ADAL" clId="{EE69D806-D28D-4016-8C36-D365CCD2B6C7}" dt="2023-01-04T15:41:19.637" v="750" actId="478"/>
          <ac:graphicFrameMkLst>
            <pc:docMk/>
            <pc:sldMk cId="2432079052" sldId="296"/>
            <ac:graphicFrameMk id="5" creationId="{00000000-0000-0000-0000-000000000000}"/>
          </ac:graphicFrameMkLst>
        </pc:graphicFrameChg>
        <pc:graphicFrameChg chg="add del mod">
          <ac:chgData name="Dr. Talal Saleh Alshihayb" userId="8b043d94-c3bc-4766-b109-9fc93264eb2d" providerId="ADAL" clId="{EE69D806-D28D-4016-8C36-D365CCD2B6C7}" dt="2023-01-04T15:40:57.214" v="733"/>
          <ac:graphicFrameMkLst>
            <pc:docMk/>
            <pc:sldMk cId="2432079052" sldId="296"/>
            <ac:graphicFrameMk id="7" creationId="{89376EE6-247A-1E6E-03FD-CFEAAA926D3E}"/>
          </ac:graphicFrameMkLst>
        </pc:graphicFrameChg>
        <pc:graphicFrameChg chg="add del mod modGraphic">
          <ac:chgData name="Dr. Talal Saleh Alshihayb" userId="8b043d94-c3bc-4766-b109-9fc93264eb2d" providerId="ADAL" clId="{EE69D806-D28D-4016-8C36-D365CCD2B6C7}" dt="2023-01-04T15:41:09.065" v="745"/>
          <ac:graphicFrameMkLst>
            <pc:docMk/>
            <pc:sldMk cId="2432079052" sldId="296"/>
            <ac:graphicFrameMk id="8" creationId="{E21C800B-96BA-2E4B-64DB-99640A49DBBA}"/>
          </ac:graphicFrameMkLst>
        </pc:graphicFrameChg>
        <pc:graphicFrameChg chg="add mod modGraphic">
          <ac:chgData name="Dr. Talal Saleh Alshihayb" userId="8b043d94-c3bc-4766-b109-9fc93264eb2d" providerId="ADAL" clId="{EE69D806-D28D-4016-8C36-D365CCD2B6C7}" dt="2023-01-04T15:41:22.912" v="751" actId="1076"/>
          <ac:graphicFrameMkLst>
            <pc:docMk/>
            <pc:sldMk cId="2432079052" sldId="296"/>
            <ac:graphicFrameMk id="9" creationId="{4D34FB1F-5F5E-520B-C146-75E6EAE4C75B}"/>
          </ac:graphicFrameMkLst>
        </pc:graphicFrameChg>
      </pc:sldChg>
      <pc:sldChg chg="addSp delSp modSp add mod">
        <pc:chgData name="Dr. Talal Saleh Alshihayb" userId="8b043d94-c3bc-4766-b109-9fc93264eb2d" providerId="ADAL" clId="{EE69D806-D28D-4016-8C36-D365CCD2B6C7}" dt="2023-01-04T16:00:18.752" v="1017" actId="113"/>
        <pc:sldMkLst>
          <pc:docMk/>
          <pc:sldMk cId="1054853259" sldId="297"/>
        </pc:sldMkLst>
        <pc:spChg chg="mod">
          <ac:chgData name="Dr. Talal Saleh Alshihayb" userId="8b043d94-c3bc-4766-b109-9fc93264eb2d" providerId="ADAL" clId="{EE69D806-D28D-4016-8C36-D365CCD2B6C7}" dt="2023-01-04T16:00:18.752" v="1017" actId="113"/>
          <ac:spMkLst>
            <pc:docMk/>
            <pc:sldMk cId="1054853259" sldId="297"/>
            <ac:spMk id="2" creationId="{00000000-0000-0000-0000-000000000000}"/>
          </ac:spMkLst>
        </pc:spChg>
        <pc:graphicFrameChg chg="add mod modGraphic">
          <ac:chgData name="Dr. Talal Saleh Alshihayb" userId="8b043d94-c3bc-4766-b109-9fc93264eb2d" providerId="ADAL" clId="{EE69D806-D28D-4016-8C36-D365CCD2B6C7}" dt="2023-01-04T15:41:48.064" v="756" actId="1076"/>
          <ac:graphicFrameMkLst>
            <pc:docMk/>
            <pc:sldMk cId="1054853259" sldId="297"/>
            <ac:graphicFrameMk id="4" creationId="{D605E768-22A4-186C-372E-ECDE455358C2}"/>
          </ac:graphicFrameMkLst>
        </pc:graphicFrameChg>
        <pc:graphicFrameChg chg="del mod modGraphic">
          <ac:chgData name="Dr. Talal Saleh Alshihayb" userId="8b043d94-c3bc-4766-b109-9fc93264eb2d" providerId="ADAL" clId="{EE69D806-D28D-4016-8C36-D365CCD2B6C7}" dt="2023-01-04T15:41:44.024" v="755" actId="478"/>
          <ac:graphicFrameMkLst>
            <pc:docMk/>
            <pc:sldMk cId="1054853259" sldId="297"/>
            <ac:graphicFrameMk id="5" creationId="{00000000-0000-0000-0000-000000000000}"/>
          </ac:graphicFrameMkLst>
        </pc:graphicFrame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074437616" sldId="298"/>
        </pc:sldMkLst>
      </pc:sldChg>
      <pc:sldChg chg="addSp delSp modSp add mod">
        <pc:chgData name="Dr. Talal Saleh Alshihayb" userId="8b043d94-c3bc-4766-b109-9fc93264eb2d" providerId="ADAL" clId="{EE69D806-D28D-4016-8C36-D365CCD2B6C7}" dt="2023-01-04T16:00:31.190" v="1020" actId="2711"/>
        <pc:sldMkLst>
          <pc:docMk/>
          <pc:sldMk cId="4286815101" sldId="299"/>
        </pc:sldMkLst>
        <pc:spChg chg="mod">
          <ac:chgData name="Dr. Talal Saleh Alshihayb" userId="8b043d94-c3bc-4766-b109-9fc93264eb2d" providerId="ADAL" clId="{EE69D806-D28D-4016-8C36-D365CCD2B6C7}" dt="2023-01-04T16:00:31.190" v="1020" actId="2711"/>
          <ac:spMkLst>
            <pc:docMk/>
            <pc:sldMk cId="4286815101" sldId="299"/>
            <ac:spMk id="2" creationId="{00000000-0000-0000-0000-000000000000}"/>
          </ac:spMkLst>
        </pc:spChg>
        <pc:graphicFrameChg chg="add mod modGraphic">
          <ac:chgData name="Dr. Talal Saleh Alshihayb" userId="8b043d94-c3bc-4766-b109-9fc93264eb2d" providerId="ADAL" clId="{EE69D806-D28D-4016-8C36-D365CCD2B6C7}" dt="2023-01-04T15:42:09.315" v="761" actId="1076"/>
          <ac:graphicFrameMkLst>
            <pc:docMk/>
            <pc:sldMk cId="4286815101" sldId="299"/>
            <ac:graphicFrameMk id="4" creationId="{C08B6F34-7EB9-5F52-E205-006A8B020A30}"/>
          </ac:graphicFrameMkLst>
        </pc:graphicFrameChg>
        <pc:graphicFrameChg chg="del mod modGraphic">
          <ac:chgData name="Dr. Talal Saleh Alshihayb" userId="8b043d94-c3bc-4766-b109-9fc93264eb2d" providerId="ADAL" clId="{EE69D806-D28D-4016-8C36-D365CCD2B6C7}" dt="2023-01-04T15:42:05.188" v="760" actId="478"/>
          <ac:graphicFrameMkLst>
            <pc:docMk/>
            <pc:sldMk cId="4286815101" sldId="299"/>
            <ac:graphicFrameMk id="5" creationId="{00000000-0000-0000-0000-000000000000}"/>
          </ac:graphicFrameMkLst>
        </pc:graphicFrameChg>
      </pc:sldChg>
      <pc:sldChg chg="addSp delSp modSp add mod">
        <pc:chgData name="Dr. Talal Saleh Alshihayb" userId="8b043d94-c3bc-4766-b109-9fc93264eb2d" providerId="ADAL" clId="{EE69D806-D28D-4016-8C36-D365CCD2B6C7}" dt="2023-01-04T15:42:41.534" v="768" actId="1076"/>
        <pc:sldMkLst>
          <pc:docMk/>
          <pc:sldMk cId="1072147008" sldId="300"/>
        </pc:sldMkLst>
        <pc:graphicFrameChg chg="add mod modGraphic">
          <ac:chgData name="Dr. Talal Saleh Alshihayb" userId="8b043d94-c3bc-4766-b109-9fc93264eb2d" providerId="ADAL" clId="{EE69D806-D28D-4016-8C36-D365CCD2B6C7}" dt="2023-01-04T15:42:41.534" v="768" actId="1076"/>
          <ac:graphicFrameMkLst>
            <pc:docMk/>
            <pc:sldMk cId="1072147008" sldId="300"/>
            <ac:graphicFrameMk id="3" creationId="{D20441DE-5FEF-2047-E1CE-95EC74392A66}"/>
          </ac:graphicFrameMkLst>
        </pc:graphicFrameChg>
        <pc:graphicFrameChg chg="del mod modGraphic">
          <ac:chgData name="Dr. Talal Saleh Alshihayb" userId="8b043d94-c3bc-4766-b109-9fc93264eb2d" providerId="ADAL" clId="{EE69D806-D28D-4016-8C36-D365CCD2B6C7}" dt="2023-01-04T15:42:33.051" v="767" actId="478"/>
          <ac:graphicFrameMkLst>
            <pc:docMk/>
            <pc:sldMk cId="1072147008" sldId="300"/>
            <ac:graphicFrameMk id="5" creationId="{00000000-0000-0000-0000-000000000000}"/>
          </ac:graphicFrameMkLst>
        </pc:graphicFrameChg>
      </pc:sldChg>
      <pc:sldChg chg="modSp add mod">
        <pc:chgData name="Dr. Talal Saleh Alshihayb" userId="8b043d94-c3bc-4766-b109-9fc93264eb2d" providerId="ADAL" clId="{EE69D806-D28D-4016-8C36-D365CCD2B6C7}" dt="2023-01-04T15:45:34.189" v="818" actId="207"/>
        <pc:sldMkLst>
          <pc:docMk/>
          <pc:sldMk cId="2021776599" sldId="301"/>
        </pc:sldMkLst>
        <pc:spChg chg="mod">
          <ac:chgData name="Dr. Talal Saleh Alshihayb" userId="8b043d94-c3bc-4766-b109-9fc93264eb2d" providerId="ADAL" clId="{EE69D806-D28D-4016-8C36-D365CCD2B6C7}" dt="2023-01-04T15:45:34.189" v="818" actId="207"/>
          <ac:spMkLst>
            <pc:docMk/>
            <pc:sldMk cId="2021776599" sldId="301"/>
            <ac:spMk id="5" creationId="{00000000-0000-0000-0000-000000000000}"/>
          </ac:spMkLst>
        </pc:spChg>
        <pc:graphicFrameChg chg="mod modGraphic">
          <ac:chgData name="Dr. Talal Saleh Alshihayb" userId="8b043d94-c3bc-4766-b109-9fc93264eb2d" providerId="ADAL" clId="{EE69D806-D28D-4016-8C36-D365CCD2B6C7}" dt="2023-01-04T15:44:26.658" v="795" actId="1037"/>
          <ac:graphicFrameMkLst>
            <pc:docMk/>
            <pc:sldMk cId="2021776599" sldId="301"/>
            <ac:graphicFrameMk id="4" creationId="{00000000-0000-0000-0000-000000000000}"/>
          </ac:graphicFrameMkLst>
        </pc:graphicFrameChg>
      </pc:sldChg>
      <pc:sldChg chg="addSp delSp modSp add mod">
        <pc:chgData name="Dr. Talal Saleh Alshihayb" userId="8b043d94-c3bc-4766-b109-9fc93264eb2d" providerId="ADAL" clId="{EE69D806-D28D-4016-8C36-D365CCD2B6C7}" dt="2023-01-04T15:46:04.998" v="839" actId="478"/>
        <pc:sldMkLst>
          <pc:docMk/>
          <pc:sldMk cId="3213900008" sldId="302"/>
        </pc:sldMkLst>
        <pc:spChg chg="del mod">
          <ac:chgData name="Dr. Talal Saleh Alshihayb" userId="8b043d94-c3bc-4766-b109-9fc93264eb2d" providerId="ADAL" clId="{EE69D806-D28D-4016-8C36-D365CCD2B6C7}" dt="2023-01-04T15:46:04.998" v="839" actId="478"/>
          <ac:spMkLst>
            <pc:docMk/>
            <pc:sldMk cId="3213900008" sldId="302"/>
            <ac:spMk id="5" creationId="{00000000-0000-0000-0000-000000000000}"/>
          </ac:spMkLst>
        </pc:spChg>
        <pc:spChg chg="add mod">
          <ac:chgData name="Dr. Talal Saleh Alshihayb" userId="8b043d94-c3bc-4766-b109-9fc93264eb2d" providerId="ADAL" clId="{EE69D806-D28D-4016-8C36-D365CCD2B6C7}" dt="2023-01-04T15:46:00.336" v="838" actId="20577"/>
          <ac:spMkLst>
            <pc:docMk/>
            <pc:sldMk cId="3213900008" sldId="302"/>
            <ac:spMk id="8" creationId="{B9604E44-F36F-DF4C-2C42-3313006A91E1}"/>
          </ac:spMkLst>
        </pc:spChg>
        <pc:graphicFrameChg chg="add mod modGraphic">
          <ac:chgData name="Dr. Talal Saleh Alshihayb" userId="8b043d94-c3bc-4766-b109-9fc93264eb2d" providerId="ADAL" clId="{EE69D806-D28D-4016-8C36-D365CCD2B6C7}" dt="2023-01-04T15:45:07.933" v="814" actId="20577"/>
          <ac:graphicFrameMkLst>
            <pc:docMk/>
            <pc:sldMk cId="3213900008" sldId="302"/>
            <ac:graphicFrameMk id="3" creationId="{86802084-F6D1-0817-2FB4-D4C7DA540D71}"/>
          </ac:graphicFrameMkLst>
        </pc:graphicFrameChg>
        <pc:graphicFrameChg chg="del mod modGraphic">
          <ac:chgData name="Dr. Talal Saleh Alshihayb" userId="8b043d94-c3bc-4766-b109-9fc93264eb2d" providerId="ADAL" clId="{EE69D806-D28D-4016-8C36-D365CCD2B6C7}" dt="2023-01-04T15:45:14.703" v="815" actId="478"/>
          <ac:graphicFrameMkLst>
            <pc:docMk/>
            <pc:sldMk cId="3213900008" sldId="302"/>
            <ac:graphicFrameMk id="4" creationId="{00000000-0000-0000-0000-000000000000}"/>
          </ac:graphicFrameMkLst>
        </pc:graphicFrameChg>
      </pc:sldChg>
      <pc:sldChg chg="modSp add mod">
        <pc:chgData name="Dr. Talal Saleh Alshihayb" userId="8b043d94-c3bc-4766-b109-9fc93264eb2d" providerId="ADAL" clId="{EE69D806-D28D-4016-8C36-D365CCD2B6C7}" dt="2023-01-04T16:01:51.252" v="1046" actId="20577"/>
        <pc:sldMkLst>
          <pc:docMk/>
          <pc:sldMk cId="761282137" sldId="303"/>
        </pc:sldMkLst>
        <pc:spChg chg="mod">
          <ac:chgData name="Dr. Talal Saleh Alshihayb" userId="8b043d94-c3bc-4766-b109-9fc93264eb2d" providerId="ADAL" clId="{EE69D806-D28D-4016-8C36-D365CCD2B6C7}" dt="2023-01-04T16:01:51.252" v="1046" actId="20577"/>
          <ac:spMkLst>
            <pc:docMk/>
            <pc:sldMk cId="761282137" sldId="303"/>
            <ac:spMk id="3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412874321" sldId="304"/>
        </pc:sldMkLst>
      </pc:sldChg>
      <pc:sldChg chg="modSp add mod">
        <pc:chgData name="Dr. Talal Saleh Alshihayb" userId="8b043d94-c3bc-4766-b109-9fc93264eb2d" providerId="ADAL" clId="{EE69D806-D28D-4016-8C36-D365CCD2B6C7}" dt="2023-01-04T15:52:12.564" v="915" actId="1037"/>
        <pc:sldMkLst>
          <pc:docMk/>
          <pc:sldMk cId="904568777" sldId="305"/>
        </pc:sldMkLst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2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0:52.067" v="881" actId="113"/>
          <ac:spMkLst>
            <pc:docMk/>
            <pc:sldMk cId="904568777" sldId="305"/>
            <ac:spMk id="3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8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9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10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10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10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1:29.413" v="886" actId="113"/>
          <ac:spMkLst>
            <pc:docMk/>
            <pc:sldMk cId="904568777" sldId="305"/>
            <ac:spMk id="10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2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27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2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6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8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79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5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6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2:12.564" v="915" actId="1037"/>
          <ac:spMkLst>
            <pc:docMk/>
            <pc:sldMk cId="904568777" sldId="305"/>
            <ac:spMk id="187" creationId="{00000000-0000-0000-0000-000000000000}"/>
          </ac:spMkLst>
        </pc:spChg>
        <pc:picChg chg="mod">
          <ac:chgData name="Dr. Talal Saleh Alshihayb" userId="8b043d94-c3bc-4766-b109-9fc93264eb2d" providerId="ADAL" clId="{EE69D806-D28D-4016-8C36-D365CCD2B6C7}" dt="2023-01-04T15:51:52.626" v="888" actId="403"/>
          <ac:picMkLst>
            <pc:docMk/>
            <pc:sldMk cId="904568777" sldId="305"/>
            <ac:picMk id="104" creationId="{20ACB5EB-96EC-49A3-8329-E6B97BDD4DD3}"/>
          </ac:picMkLst>
        </pc:picChg>
        <pc:cxnChg chg="mod">
          <ac:chgData name="Dr. Talal Saleh Alshihayb" userId="8b043d94-c3bc-4766-b109-9fc93264eb2d" providerId="ADAL" clId="{EE69D806-D28D-4016-8C36-D365CCD2B6C7}" dt="2023-01-04T15:50:34.357" v="879" actId="1582"/>
          <ac:cxnSpMkLst>
            <pc:docMk/>
            <pc:sldMk cId="904568777" sldId="305"/>
            <ac:cxnSpMk id="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59.698" v="883" actId="1582"/>
          <ac:cxnSpMkLst>
            <pc:docMk/>
            <pc:sldMk cId="904568777" sldId="305"/>
            <ac:cxnSpMk id="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1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0:44.250" v="880" actId="208"/>
          <ac:cxnSpMkLst>
            <pc:docMk/>
            <pc:sldMk cId="904568777" sldId="305"/>
            <ac:cxnSpMk id="2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3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3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3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3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49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1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51:18.580" v="885" actId="1582"/>
          <ac:cxnSpMkLst>
            <pc:docMk/>
            <pc:sldMk cId="904568777" sldId="305"/>
            <ac:cxnSpMk id="55" creationId="{00000000-0000-0000-0000-000000000000}"/>
          </ac:cxnSpMkLst>
        </pc:cxn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187814649" sldId="306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317758939" sldId="307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414580342" sldId="308"/>
        </pc:sldMkLst>
      </pc:sldChg>
      <pc:sldChg chg="modSp add mod">
        <pc:chgData name="Dr. Talal Saleh Alshihayb" userId="8b043d94-c3bc-4766-b109-9fc93264eb2d" providerId="ADAL" clId="{EE69D806-D28D-4016-8C36-D365CCD2B6C7}" dt="2023-01-04T16:03:13.822" v="1052" actId="113"/>
        <pc:sldMkLst>
          <pc:docMk/>
          <pc:sldMk cId="4076699428" sldId="309"/>
        </pc:sldMkLst>
        <pc:spChg chg="mod">
          <ac:chgData name="Dr. Talal Saleh Alshihayb" userId="8b043d94-c3bc-4766-b109-9fc93264eb2d" providerId="ADAL" clId="{EE69D806-D28D-4016-8C36-D365CCD2B6C7}" dt="2023-01-04T16:03:13.822" v="1052" actId="113"/>
          <ac:spMkLst>
            <pc:docMk/>
            <pc:sldMk cId="4076699428" sldId="309"/>
            <ac:spMk id="3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475567003" sldId="310"/>
        </pc:sldMkLst>
      </pc:sldChg>
      <pc:sldChg chg="modSp add mod">
        <pc:chgData name="Dr. Talal Saleh Alshihayb" userId="8b043d94-c3bc-4766-b109-9fc93264eb2d" providerId="ADAL" clId="{EE69D806-D28D-4016-8C36-D365CCD2B6C7}" dt="2023-01-04T15:56:46.366" v="986" actId="113"/>
        <pc:sldMkLst>
          <pc:docMk/>
          <pc:sldMk cId="743887839" sldId="311"/>
        </pc:sldMkLst>
        <pc:spChg chg="mod">
          <ac:chgData name="Dr. Talal Saleh Alshihayb" userId="8b043d94-c3bc-4766-b109-9fc93264eb2d" providerId="ADAL" clId="{EE69D806-D28D-4016-8C36-D365CCD2B6C7}" dt="2023-01-04T15:56:46.366" v="986" actId="113"/>
          <ac:spMkLst>
            <pc:docMk/>
            <pc:sldMk cId="743887839" sldId="311"/>
            <ac:spMk id="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1:00.918" v="271" actId="1582"/>
          <ac:spMkLst>
            <pc:docMk/>
            <pc:sldMk cId="743887839" sldId="311"/>
            <ac:spMk id="21" creationId="{00000000-0000-0000-0000-000000000000}"/>
          </ac:spMkLst>
        </pc:spChg>
        <pc:cxnChg chg="mod">
          <ac:chgData name="Dr. Talal Saleh Alshihayb" userId="8b043d94-c3bc-4766-b109-9fc93264eb2d" providerId="ADAL" clId="{EE69D806-D28D-4016-8C36-D365CCD2B6C7}" dt="2023-01-04T15:21:36.120" v="279" actId="1582"/>
          <ac:cxnSpMkLst>
            <pc:docMk/>
            <pc:sldMk cId="743887839" sldId="311"/>
            <ac:cxnSpMk id="1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1:56.853" v="291" actId="14100"/>
          <ac:cxnSpMkLst>
            <pc:docMk/>
            <pc:sldMk cId="743887839" sldId="311"/>
            <ac:cxnSpMk id="1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1:46.418" v="281" actId="1582"/>
          <ac:cxnSpMkLst>
            <pc:docMk/>
            <pc:sldMk cId="743887839" sldId="311"/>
            <ac:cxnSpMk id="1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1:10.254" v="273" actId="1582"/>
          <ac:cxnSpMkLst>
            <pc:docMk/>
            <pc:sldMk cId="743887839" sldId="311"/>
            <ac:cxnSpMk id="2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1:27.420" v="277" actId="1582"/>
          <ac:cxnSpMkLst>
            <pc:docMk/>
            <pc:sldMk cId="743887839" sldId="311"/>
            <ac:cxnSpMk id="22" creationId="{00000000-0000-0000-0000-000000000000}"/>
          </ac:cxnSpMkLst>
        </pc:cxnChg>
      </pc:sldChg>
      <pc:sldChg chg="modSp add mod">
        <pc:chgData name="Dr. Talal Saleh Alshihayb" userId="8b043d94-c3bc-4766-b109-9fc93264eb2d" providerId="ADAL" clId="{EE69D806-D28D-4016-8C36-D365CCD2B6C7}" dt="2023-01-04T15:58:11.724" v="1001" actId="2711"/>
        <pc:sldMkLst>
          <pc:docMk/>
          <pc:sldMk cId="2754606182" sldId="312"/>
        </pc:sldMkLst>
        <pc:spChg chg="mod">
          <ac:chgData name="Dr. Talal Saleh Alshihayb" userId="8b043d94-c3bc-4766-b109-9fc93264eb2d" providerId="ADAL" clId="{EE69D806-D28D-4016-8C36-D365CCD2B6C7}" dt="2023-01-04T15:58:11.724" v="1001" actId="2711"/>
          <ac:spMkLst>
            <pc:docMk/>
            <pc:sldMk cId="2754606182" sldId="312"/>
            <ac:spMk id="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4:32.161" v="948" actId="1076"/>
          <ac:spMkLst>
            <pc:docMk/>
            <pc:sldMk cId="2754606182" sldId="312"/>
            <ac:spMk id="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4:52.149" v="958" actId="1036"/>
          <ac:spMkLst>
            <pc:docMk/>
            <pc:sldMk cId="2754606182" sldId="312"/>
            <ac:spMk id="5" creationId="{00000000-0000-0000-0000-000000000000}"/>
          </ac:spMkLst>
        </pc:spChg>
      </pc:sldChg>
      <pc:sldChg chg="add del">
        <pc:chgData name="Dr. Talal Saleh Alshihayb" userId="8b043d94-c3bc-4766-b109-9fc93264eb2d" providerId="ADAL" clId="{EE69D806-D28D-4016-8C36-D365CCD2B6C7}" dt="2023-01-04T15:48:18.117" v="865" actId="47"/>
        <pc:sldMkLst>
          <pc:docMk/>
          <pc:sldMk cId="2951700592" sldId="313"/>
        </pc:sldMkLst>
      </pc:sldChg>
      <pc:sldChg chg="modSp add mod">
        <pc:chgData name="Dr. Talal Saleh Alshihayb" userId="8b043d94-c3bc-4766-b109-9fc93264eb2d" providerId="ADAL" clId="{EE69D806-D28D-4016-8C36-D365CCD2B6C7}" dt="2023-01-04T15:55:40.719" v="972" actId="20577"/>
        <pc:sldMkLst>
          <pc:docMk/>
          <pc:sldMk cId="2523947149" sldId="314"/>
        </pc:sldMkLst>
        <pc:spChg chg="mod">
          <ac:chgData name="Dr. Talal Saleh Alshihayb" userId="8b043d94-c3bc-4766-b109-9fc93264eb2d" providerId="ADAL" clId="{EE69D806-D28D-4016-8C36-D365CCD2B6C7}" dt="2023-01-04T15:55:11.123" v="961" actId="113"/>
          <ac:spMkLst>
            <pc:docMk/>
            <pc:sldMk cId="2523947149" sldId="314"/>
            <ac:spMk id="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5:40.719" v="972" actId="20577"/>
          <ac:spMkLst>
            <pc:docMk/>
            <pc:sldMk cId="2523947149" sldId="314"/>
            <ac:spMk id="3" creationId="{00000000-0000-0000-0000-000000000000}"/>
          </ac:spMkLst>
        </pc:spChg>
      </pc:sldChg>
      <pc:sldChg chg="modSp add mod">
        <pc:chgData name="Dr. Talal Saleh Alshihayb" userId="8b043d94-c3bc-4766-b109-9fc93264eb2d" providerId="ADAL" clId="{EE69D806-D28D-4016-8C36-D365CCD2B6C7}" dt="2023-01-04T15:58:39.657" v="1005" actId="404"/>
        <pc:sldMkLst>
          <pc:docMk/>
          <pc:sldMk cId="2948577801" sldId="315"/>
        </pc:sldMkLst>
        <pc:spChg chg="mod">
          <ac:chgData name="Dr. Talal Saleh Alshihayb" userId="8b043d94-c3bc-4766-b109-9fc93264eb2d" providerId="ADAL" clId="{EE69D806-D28D-4016-8C36-D365CCD2B6C7}" dt="2023-01-04T15:58:39.657" v="1005" actId="404"/>
          <ac:spMkLst>
            <pc:docMk/>
            <pc:sldMk cId="2948577801" sldId="315"/>
            <ac:spMk id="2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56:06.695" v="976" actId="403"/>
          <ac:spMkLst>
            <pc:docMk/>
            <pc:sldMk cId="2948577801" sldId="315"/>
            <ac:spMk id="5" creationId="{00000000-0000-0000-0000-000000000000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273576033" sldId="316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032034436" sldId="318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4154998368" sldId="319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926984485" sldId="320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1479351570" sldId="321"/>
        </pc:sldMkLst>
      </pc:sldChg>
      <pc:sldChg chg="delSp modSp add mod">
        <pc:chgData name="Dr. Talal Saleh Alshihayb" userId="8b043d94-c3bc-4766-b109-9fc93264eb2d" providerId="ADAL" clId="{EE69D806-D28D-4016-8C36-D365CCD2B6C7}" dt="2023-01-04T15:28:46.286" v="578" actId="1037"/>
        <pc:sldMkLst>
          <pc:docMk/>
          <pc:sldMk cId="3872124902" sldId="322"/>
        </pc:sldMkLst>
        <pc:spChg chg="mod">
          <ac:chgData name="Dr. Talal Saleh Alshihayb" userId="8b043d94-c3bc-4766-b109-9fc93264eb2d" providerId="ADAL" clId="{EE69D806-D28D-4016-8C36-D365CCD2B6C7}" dt="2023-01-04T15:22:14.174" v="293" actId="208"/>
          <ac:spMkLst>
            <pc:docMk/>
            <pc:sldMk cId="3872124902" sldId="322"/>
            <ac:spMk id="1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2:20.569" v="295" actId="1582"/>
          <ac:spMkLst>
            <pc:docMk/>
            <pc:sldMk cId="3872124902" sldId="322"/>
            <ac:spMk id="1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3:00.543" v="307" actId="1582"/>
          <ac:spMkLst>
            <pc:docMk/>
            <pc:sldMk cId="3872124902" sldId="322"/>
            <ac:spMk id="24" creationId="{00000000-0000-0000-0000-000000000000}"/>
          </ac:spMkLst>
        </pc:spChg>
        <pc:spChg chg="mod ord">
          <ac:chgData name="Dr. Talal Saleh Alshihayb" userId="8b043d94-c3bc-4766-b109-9fc93264eb2d" providerId="ADAL" clId="{EE69D806-D28D-4016-8C36-D365CCD2B6C7}" dt="2023-01-04T15:28:15.679" v="502" actId="1076"/>
          <ac:spMkLst>
            <pc:docMk/>
            <pc:sldMk cId="3872124902" sldId="322"/>
            <ac:spMk id="31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5:33.438" v="367" actId="1076"/>
          <ac:spMkLst>
            <pc:docMk/>
            <pc:sldMk cId="3872124902" sldId="322"/>
            <ac:spMk id="34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8:46.286" v="578" actId="1037"/>
          <ac:spMkLst>
            <pc:docMk/>
            <pc:sldMk cId="3872124902" sldId="322"/>
            <ac:spMk id="40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26:57.958" v="427" actId="1582"/>
          <ac:spMkLst>
            <pc:docMk/>
            <pc:sldMk cId="3872124902" sldId="322"/>
            <ac:spMk id="43" creationId="{00000000-0000-0000-0000-000000000000}"/>
          </ac:spMkLst>
        </pc:spChg>
        <pc:grpChg chg="mod">
          <ac:chgData name="Dr. Talal Saleh Alshihayb" userId="8b043d94-c3bc-4766-b109-9fc93264eb2d" providerId="ADAL" clId="{EE69D806-D28D-4016-8C36-D365CCD2B6C7}" dt="2023-01-04T15:26:27.170" v="423" actId="1076"/>
          <ac:grpSpMkLst>
            <pc:docMk/>
            <pc:sldMk cId="3872124902" sldId="322"/>
            <ac:grpSpMk id="26" creationId="{00000000-0000-0000-0000-000000000000}"/>
          </ac:grpSpMkLst>
        </pc:grpChg>
        <pc:grpChg chg="mod">
          <ac:chgData name="Dr. Talal Saleh Alshihayb" userId="8b043d94-c3bc-4766-b109-9fc93264eb2d" providerId="ADAL" clId="{EE69D806-D28D-4016-8C36-D365CCD2B6C7}" dt="2023-01-04T15:28:19.740" v="504" actId="1076"/>
          <ac:grpSpMkLst>
            <pc:docMk/>
            <pc:sldMk cId="3872124902" sldId="322"/>
            <ac:grpSpMk id="36" creationId="{00000000-0000-0000-0000-000000000000}"/>
          </ac:grpSpMkLst>
        </pc:grpChg>
        <pc:cxnChg chg="mod">
          <ac:chgData name="Dr. Talal Saleh Alshihayb" userId="8b043d94-c3bc-4766-b109-9fc93264eb2d" providerId="ADAL" clId="{EE69D806-D28D-4016-8C36-D365CCD2B6C7}" dt="2023-01-04T15:22:44.874" v="303" actId="1582"/>
          <ac:cxnSpMkLst>
            <pc:docMk/>
            <pc:sldMk cId="3872124902" sldId="322"/>
            <ac:cxnSpMk id="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2:50.282" v="305" actId="1582"/>
          <ac:cxnSpMkLst>
            <pc:docMk/>
            <pc:sldMk cId="3872124902" sldId="322"/>
            <ac:cxnSpMk id="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2:40.117" v="301" actId="1582"/>
          <ac:cxnSpMkLst>
            <pc:docMk/>
            <pc:sldMk cId="3872124902" sldId="322"/>
            <ac:cxnSpMk id="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2:26.868" v="297" actId="1582"/>
          <ac:cxnSpMkLst>
            <pc:docMk/>
            <pc:sldMk cId="3872124902" sldId="322"/>
            <ac:cxnSpMk id="1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2:34.563" v="299" actId="1582"/>
          <ac:cxnSpMkLst>
            <pc:docMk/>
            <pc:sldMk cId="3872124902" sldId="322"/>
            <ac:cxnSpMk id="1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3:32.293" v="318" actId="1582"/>
          <ac:cxnSpMkLst>
            <pc:docMk/>
            <pc:sldMk cId="3872124902" sldId="322"/>
            <ac:cxnSpMk id="16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3:34.537" v="323" actId="1035"/>
          <ac:cxnSpMkLst>
            <pc:docMk/>
            <pc:sldMk cId="3872124902" sldId="322"/>
            <ac:cxnSpMk id="1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3:21.408" v="314" actId="1582"/>
          <ac:cxnSpMkLst>
            <pc:docMk/>
            <pc:sldMk cId="3872124902" sldId="322"/>
            <ac:cxnSpMk id="18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3:05.181" v="309" actId="1582"/>
          <ac:cxnSpMkLst>
            <pc:docMk/>
            <pc:sldMk cId="3872124902" sldId="322"/>
            <ac:cxnSpMk id="2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3:11.773" v="311" actId="1582"/>
          <ac:cxnSpMkLst>
            <pc:docMk/>
            <pc:sldMk cId="3872124902" sldId="322"/>
            <ac:cxnSpMk id="25" creationId="{00000000-0000-0000-0000-000000000000}"/>
          </ac:cxnSpMkLst>
        </pc:cxnChg>
        <pc:cxnChg chg="del mod">
          <ac:chgData name="Dr. Talal Saleh Alshihayb" userId="8b043d94-c3bc-4766-b109-9fc93264eb2d" providerId="ADAL" clId="{EE69D806-D28D-4016-8C36-D365CCD2B6C7}" dt="2023-01-04T15:26:25.063" v="421" actId="478"/>
          <ac:cxnSpMkLst>
            <pc:docMk/>
            <pc:sldMk cId="3872124902" sldId="322"/>
            <ac:cxnSpMk id="2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6:41.314" v="425" actId="1076"/>
          <ac:cxnSpMkLst>
            <pc:docMk/>
            <pc:sldMk cId="3872124902" sldId="322"/>
            <ac:cxnSpMk id="28" creationId="{00000000-0000-0000-0000-000000000000}"/>
          </ac:cxnSpMkLst>
        </pc:cxnChg>
        <pc:cxnChg chg="mod ord">
          <ac:chgData name="Dr. Talal Saleh Alshihayb" userId="8b043d94-c3bc-4766-b109-9fc93264eb2d" providerId="ADAL" clId="{EE69D806-D28D-4016-8C36-D365CCD2B6C7}" dt="2023-01-04T15:26:13.556" v="419" actId="1076"/>
          <ac:cxnSpMkLst>
            <pc:docMk/>
            <pc:sldMk cId="3872124902" sldId="322"/>
            <ac:cxnSpMk id="33" creationId="{00000000-0000-0000-0000-000000000000}"/>
          </ac:cxnSpMkLst>
        </pc:cxnChg>
        <pc:cxnChg chg="mod ord">
          <ac:chgData name="Dr. Talal Saleh Alshihayb" userId="8b043d94-c3bc-4766-b109-9fc93264eb2d" providerId="ADAL" clId="{EE69D806-D28D-4016-8C36-D365CCD2B6C7}" dt="2023-01-04T15:26:37.827" v="424" actId="1076"/>
          <ac:cxnSpMkLst>
            <pc:docMk/>
            <pc:sldMk cId="3872124902" sldId="322"/>
            <ac:cxnSpMk id="3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7:58.017" v="492" actId="1037"/>
          <ac:cxnSpMkLst>
            <pc:docMk/>
            <pc:sldMk cId="3872124902" sldId="322"/>
            <ac:cxnSpMk id="37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8:23.622" v="506" actId="1076"/>
          <ac:cxnSpMkLst>
            <pc:docMk/>
            <pc:sldMk cId="3872124902" sldId="322"/>
            <ac:cxnSpMk id="42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28:38.758" v="541" actId="1038"/>
          <ac:cxnSpMkLst>
            <pc:docMk/>
            <pc:sldMk cId="3872124902" sldId="322"/>
            <ac:cxnSpMk id="44" creationId="{00000000-0000-0000-0000-000000000000}"/>
          </ac:cxnSpMkLst>
        </pc:cxn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726823478" sldId="323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18702187" sldId="324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559818651" sldId="325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1370014007" sldId="326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3284785231" sldId="328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139670290" sldId="329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1582722265" sldId="330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2168687381" sldId="331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3552821145" sldId="332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2047078250" sldId="334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2817874067" sldId="335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2964282776" sldId="336"/>
        </pc:sldMkLst>
      </pc:sldChg>
      <pc:sldChg chg="add del">
        <pc:chgData name="Dr. Talal Saleh Alshihayb" userId="8b043d94-c3bc-4766-b109-9fc93264eb2d" providerId="ADAL" clId="{EE69D806-D28D-4016-8C36-D365CCD2B6C7}" dt="2023-01-04T16:05:13.637" v="1068" actId="47"/>
        <pc:sldMkLst>
          <pc:docMk/>
          <pc:sldMk cId="1076703895" sldId="337"/>
        </pc:sldMkLst>
      </pc:sldChg>
      <pc:sldChg chg="modSp add mod">
        <pc:chgData name="Dr. Talal Saleh Alshihayb" userId="8b043d94-c3bc-4766-b109-9fc93264eb2d" providerId="ADAL" clId="{EE69D806-D28D-4016-8C36-D365CCD2B6C7}" dt="2023-01-04T15:20:41.884" v="269" actId="208"/>
        <pc:sldMkLst>
          <pc:docMk/>
          <pc:sldMk cId="1723805541" sldId="362"/>
        </pc:sldMkLst>
        <pc:spChg chg="mod">
          <ac:chgData name="Dr. Talal Saleh Alshihayb" userId="8b043d94-c3bc-4766-b109-9fc93264eb2d" providerId="ADAL" clId="{EE69D806-D28D-4016-8C36-D365CCD2B6C7}" dt="2023-01-04T15:19:59.697" v="263" actId="208"/>
          <ac:spMkLst>
            <pc:docMk/>
            <pc:sldMk cId="1723805541" sldId="362"/>
            <ac:spMk id="11" creationId="{1B6EFD53-B7A7-482E-87B6-8534DF312392}"/>
          </ac:spMkLst>
        </pc:spChg>
        <pc:spChg chg="mod">
          <ac:chgData name="Dr. Talal Saleh Alshihayb" userId="8b043d94-c3bc-4766-b109-9fc93264eb2d" providerId="ADAL" clId="{EE69D806-D28D-4016-8C36-D365CCD2B6C7}" dt="2023-01-04T15:19:53.080" v="260" actId="207"/>
          <ac:spMkLst>
            <pc:docMk/>
            <pc:sldMk cId="1723805541" sldId="362"/>
            <ac:spMk id="12" creationId="{2FCE4F4A-0D4F-4514-8F16-3024610F7BA8}"/>
          </ac:spMkLst>
        </pc:spChg>
        <pc:spChg chg="mod">
          <ac:chgData name="Dr. Talal Saleh Alshihayb" userId="8b043d94-c3bc-4766-b109-9fc93264eb2d" providerId="ADAL" clId="{EE69D806-D28D-4016-8C36-D365CCD2B6C7}" dt="2023-01-04T15:20:14.708" v="265" actId="208"/>
          <ac:spMkLst>
            <pc:docMk/>
            <pc:sldMk cId="1723805541" sldId="362"/>
            <ac:spMk id="17" creationId="{B6DD6C5E-B733-472D-B953-E035A56689DF}"/>
          </ac:spMkLst>
        </pc:spChg>
        <pc:spChg chg="mod">
          <ac:chgData name="Dr. Talal Saleh Alshihayb" userId="8b043d94-c3bc-4766-b109-9fc93264eb2d" providerId="ADAL" clId="{EE69D806-D28D-4016-8C36-D365CCD2B6C7}" dt="2023-01-04T15:20:10.913" v="264" actId="207"/>
          <ac:spMkLst>
            <pc:docMk/>
            <pc:sldMk cId="1723805541" sldId="362"/>
            <ac:spMk id="18" creationId="{92060702-7ECF-4FC0-B00D-EAC66CECB50B}"/>
          </ac:spMkLst>
        </pc:spChg>
        <pc:spChg chg="mod">
          <ac:chgData name="Dr. Talal Saleh Alshihayb" userId="8b043d94-c3bc-4766-b109-9fc93264eb2d" providerId="ADAL" clId="{EE69D806-D28D-4016-8C36-D365CCD2B6C7}" dt="2023-01-04T15:20:23.832" v="267" actId="208"/>
          <ac:spMkLst>
            <pc:docMk/>
            <pc:sldMk cId="1723805541" sldId="362"/>
            <ac:spMk id="22" creationId="{601D60B9-D006-456A-954B-8F2BFD70BA62}"/>
          </ac:spMkLst>
        </pc:spChg>
        <pc:spChg chg="mod">
          <ac:chgData name="Dr. Talal Saleh Alshihayb" userId="8b043d94-c3bc-4766-b109-9fc93264eb2d" providerId="ADAL" clId="{EE69D806-D28D-4016-8C36-D365CCD2B6C7}" dt="2023-01-04T15:20:19.154" v="266" actId="207"/>
          <ac:spMkLst>
            <pc:docMk/>
            <pc:sldMk cId="1723805541" sldId="362"/>
            <ac:spMk id="23" creationId="{A60EBD4D-9B4F-427E-A261-CEC1CE4AC0A2}"/>
          </ac:spMkLst>
        </pc:spChg>
        <pc:spChg chg="mod">
          <ac:chgData name="Dr. Talal Saleh Alshihayb" userId="8b043d94-c3bc-4766-b109-9fc93264eb2d" providerId="ADAL" clId="{EE69D806-D28D-4016-8C36-D365CCD2B6C7}" dt="2023-01-04T15:20:41.884" v="269" actId="208"/>
          <ac:spMkLst>
            <pc:docMk/>
            <pc:sldMk cId="1723805541" sldId="362"/>
            <ac:spMk id="44" creationId="{FC4B2E27-A7AD-4524-80C5-5FCBF5C00A13}"/>
          </ac:spMkLst>
        </pc:spChg>
      </pc:sldChg>
      <pc:sldChg chg="modSp mod">
        <pc:chgData name="Dr. Talal Saleh Alshihayb" userId="8b043d94-c3bc-4766-b109-9fc93264eb2d" providerId="ADAL" clId="{EE69D806-D28D-4016-8C36-D365CCD2B6C7}" dt="2022-10-31T12:33:24.402" v="2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EE69D806-D28D-4016-8C36-D365CCD2B6C7}" dt="2022-10-31T12:33:24.402" v="2" actId="20577"/>
          <ac:spMkLst>
            <pc:docMk/>
            <pc:sldMk cId="1929648928" sldId="455"/>
            <ac:spMk id="2" creationId="{8D4D7CA5-E776-45DC-8A6F-61F81BE0ACA9}"/>
          </ac:spMkLst>
        </pc:spChg>
      </pc:sldChg>
      <pc:sldChg chg="add del">
        <pc:chgData name="Dr. Talal Saleh Alshihayb" userId="8b043d94-c3bc-4766-b109-9fc93264eb2d" providerId="ADAL" clId="{EE69D806-D28D-4016-8C36-D365CCD2B6C7}" dt="2023-01-03T06:49:57.753" v="223" actId="47"/>
        <pc:sldMkLst>
          <pc:docMk/>
          <pc:sldMk cId="2482711943" sldId="456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56214110" sldId="457"/>
        </pc:sldMkLst>
      </pc:sldChg>
      <pc:sldChg chg="modSp add mod">
        <pc:chgData name="Dr. Talal Saleh Alshihayb" userId="8b043d94-c3bc-4766-b109-9fc93264eb2d" providerId="ADAL" clId="{EE69D806-D28D-4016-8C36-D365CCD2B6C7}" dt="2023-01-04T15:53:39.999" v="935" actId="113"/>
        <pc:sldMkLst>
          <pc:docMk/>
          <pc:sldMk cId="3291084721" sldId="458"/>
        </pc:sldMkLst>
        <pc:spChg chg="mod">
          <ac:chgData name="Dr. Talal Saleh Alshihayb" userId="8b043d94-c3bc-4766-b109-9fc93264eb2d" providerId="ADAL" clId="{EE69D806-D28D-4016-8C36-D365CCD2B6C7}" dt="2023-01-04T15:53:39.999" v="935" actId="113"/>
          <ac:spMkLst>
            <pc:docMk/>
            <pc:sldMk cId="3291084721" sldId="458"/>
            <ac:spMk id="3" creationId="{F257FA45-11C3-4BC0-A8CF-CEF208C8CC4E}"/>
          </ac:spMkLst>
        </pc:sp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640816612" sldId="459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695113979" sldId="460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154360734" sldId="461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3169696687" sldId="462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557787843" sldId="463"/>
        </pc:sldMkLst>
      </pc:sldChg>
      <pc:sldChg chg="modSp add mod">
        <pc:chgData name="Dr. Talal Saleh Alshihayb" userId="8b043d94-c3bc-4766-b109-9fc93264eb2d" providerId="ADAL" clId="{EE69D806-D28D-4016-8C36-D365CCD2B6C7}" dt="2023-01-04T16:01:19.651" v="1036" actId="113"/>
        <pc:sldMkLst>
          <pc:docMk/>
          <pc:sldMk cId="1062608470" sldId="464"/>
        </pc:sldMkLst>
        <pc:spChg chg="mod">
          <ac:chgData name="Dr. Talal Saleh Alshihayb" userId="8b043d94-c3bc-4766-b109-9fc93264eb2d" providerId="ADAL" clId="{EE69D806-D28D-4016-8C36-D365CCD2B6C7}" dt="2023-01-04T16:01:19.651" v="1036" actId="113"/>
          <ac:spMkLst>
            <pc:docMk/>
            <pc:sldMk cId="1062608470" sldId="464"/>
            <ac:spMk id="3" creationId="{00000000-0000-0000-0000-000000000000}"/>
          </ac:spMkLst>
        </pc:spChg>
        <pc:spChg chg="mod">
          <ac:chgData name="Dr. Talal Saleh Alshihayb" userId="8b043d94-c3bc-4766-b109-9fc93264eb2d" providerId="ADAL" clId="{EE69D806-D28D-4016-8C36-D365CCD2B6C7}" dt="2023-01-04T15:46:36.403" v="841" actId="1582"/>
          <ac:spMkLst>
            <pc:docMk/>
            <pc:sldMk cId="1062608470" sldId="464"/>
            <ac:spMk id="21" creationId="{00000000-0000-0000-0000-000000000000}"/>
          </ac:spMkLst>
        </pc:spChg>
        <pc:cxnChg chg="mod">
          <ac:chgData name="Dr. Talal Saleh Alshihayb" userId="8b043d94-c3bc-4766-b109-9fc93264eb2d" providerId="ADAL" clId="{EE69D806-D28D-4016-8C36-D365CCD2B6C7}" dt="2023-01-04T15:46:54.032" v="845" actId="1582"/>
          <ac:cxnSpMkLst>
            <pc:docMk/>
            <pc:sldMk cId="1062608470" sldId="464"/>
            <ac:cxnSpMk id="13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7:24.932" v="861" actId="14100"/>
          <ac:cxnSpMkLst>
            <pc:docMk/>
            <pc:sldMk cId="1062608470" sldId="464"/>
            <ac:cxnSpMk id="14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7:07.255" v="857" actId="1582"/>
          <ac:cxnSpMkLst>
            <pc:docMk/>
            <pc:sldMk cId="1062608470" sldId="464"/>
            <ac:cxnSpMk id="15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6:46.355" v="843" actId="1582"/>
          <ac:cxnSpMkLst>
            <pc:docMk/>
            <pc:sldMk cId="1062608470" sldId="464"/>
            <ac:cxnSpMk id="20" creationId="{00000000-0000-0000-0000-000000000000}"/>
          </ac:cxnSpMkLst>
        </pc:cxnChg>
        <pc:cxnChg chg="mod">
          <ac:chgData name="Dr. Talal Saleh Alshihayb" userId="8b043d94-c3bc-4766-b109-9fc93264eb2d" providerId="ADAL" clId="{EE69D806-D28D-4016-8C36-D365CCD2B6C7}" dt="2023-01-04T15:47:12.744" v="859" actId="1582"/>
          <ac:cxnSpMkLst>
            <pc:docMk/>
            <pc:sldMk cId="1062608470" sldId="464"/>
            <ac:cxnSpMk id="22" creationId="{00000000-0000-0000-0000-000000000000}"/>
          </ac:cxnSpMkLst>
        </pc:cxnChg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954589141" sldId="465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2020028999" sldId="466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700855393" sldId="467"/>
        </pc:sldMkLst>
      </pc:sldChg>
      <pc:sldChg chg="add">
        <pc:chgData name="Dr. Talal Saleh Alshihayb" userId="8b043d94-c3bc-4766-b109-9fc93264eb2d" providerId="ADAL" clId="{EE69D806-D28D-4016-8C36-D365CCD2B6C7}" dt="2023-01-03T06:46:09.383" v="10"/>
        <pc:sldMkLst>
          <pc:docMk/>
          <pc:sldMk cId="4215778140" sldId="468"/>
        </pc:sldMkLst>
      </pc:sldChg>
      <pc:sldChg chg="addSp modSp add">
        <pc:chgData name="Dr. Talal Saleh Alshihayb" userId="8b043d94-c3bc-4766-b109-9fc93264eb2d" providerId="ADAL" clId="{EE69D806-D28D-4016-8C36-D365CCD2B6C7}" dt="2023-01-03T06:57:55.674" v="226"/>
        <pc:sldMkLst>
          <pc:docMk/>
          <pc:sldMk cId="3995110739" sldId="469"/>
        </pc:sldMkLst>
        <pc:picChg chg="add mod">
          <ac:chgData name="Dr. Talal Saleh Alshihayb" userId="8b043d94-c3bc-4766-b109-9fc93264eb2d" providerId="ADAL" clId="{EE69D806-D28D-4016-8C36-D365CCD2B6C7}" dt="2023-01-03T06:57:55.674" v="226"/>
          <ac:picMkLst>
            <pc:docMk/>
            <pc:sldMk cId="3995110739" sldId="469"/>
            <ac:picMk id="4" creationId="{82A483F4-8541-9E41-F036-E917D6030BEB}"/>
          </ac:picMkLst>
        </pc:picChg>
      </pc:sldChg>
      <pc:sldChg chg="addSp delSp modSp add mod">
        <pc:chgData name="Dr. Talal Saleh Alshihayb" userId="8b043d94-c3bc-4766-b109-9fc93264eb2d" providerId="ADAL" clId="{EE69D806-D28D-4016-8C36-D365CCD2B6C7}" dt="2023-01-04T15:19:36.662" v="258" actId="1582"/>
        <pc:sldMkLst>
          <pc:docMk/>
          <pc:sldMk cId="3775936191" sldId="470"/>
        </pc:sldMkLst>
        <pc:spChg chg="add del mod">
          <ac:chgData name="Dr. Talal Saleh Alshihayb" userId="8b043d94-c3bc-4766-b109-9fc93264eb2d" providerId="ADAL" clId="{EE69D806-D28D-4016-8C36-D365CCD2B6C7}" dt="2023-01-04T15:19:17.432" v="256" actId="478"/>
          <ac:spMkLst>
            <pc:docMk/>
            <pc:sldMk cId="3775936191" sldId="470"/>
            <ac:spMk id="4" creationId="{C60D6DF1-30E3-9A17-F8D8-EA8347294592}"/>
          </ac:spMkLst>
        </pc:spChg>
        <pc:spChg chg="add del mod">
          <ac:chgData name="Dr. Talal Saleh Alshihayb" userId="8b043d94-c3bc-4766-b109-9fc93264eb2d" providerId="ADAL" clId="{EE69D806-D28D-4016-8C36-D365CCD2B6C7}" dt="2023-01-04T15:19:17.432" v="256" actId="478"/>
          <ac:spMkLst>
            <pc:docMk/>
            <pc:sldMk cId="3775936191" sldId="470"/>
            <ac:spMk id="7" creationId="{46DD1DA1-BA72-D250-E951-25EC3DD8A5F4}"/>
          </ac:spMkLst>
        </pc:spChg>
        <pc:spChg chg="add del mod">
          <ac:chgData name="Dr. Talal Saleh Alshihayb" userId="8b043d94-c3bc-4766-b109-9fc93264eb2d" providerId="ADAL" clId="{EE69D806-D28D-4016-8C36-D365CCD2B6C7}" dt="2023-01-04T15:19:17.432" v="256" actId="478"/>
          <ac:spMkLst>
            <pc:docMk/>
            <pc:sldMk cId="3775936191" sldId="470"/>
            <ac:spMk id="8" creationId="{3977EEA3-A928-AB70-A3CC-3C6D5CA84C23}"/>
          </ac:spMkLst>
        </pc:spChg>
        <pc:spChg chg="add del mod">
          <ac:chgData name="Dr. Talal Saleh Alshihayb" userId="8b043d94-c3bc-4766-b109-9fc93264eb2d" providerId="ADAL" clId="{EE69D806-D28D-4016-8C36-D365CCD2B6C7}" dt="2023-01-04T15:19:17.432" v="256" actId="478"/>
          <ac:spMkLst>
            <pc:docMk/>
            <pc:sldMk cId="3775936191" sldId="470"/>
            <ac:spMk id="9" creationId="{DC5FAD61-1F96-6D41-6BA4-AFA7DB9FF3BF}"/>
          </ac:spMkLst>
        </pc:spChg>
        <pc:cxnChg chg="mod">
          <ac:chgData name="Dr. Talal Saleh Alshihayb" userId="8b043d94-c3bc-4766-b109-9fc93264eb2d" providerId="ADAL" clId="{EE69D806-D28D-4016-8C36-D365CCD2B6C7}" dt="2023-01-04T15:19:36.662" v="258" actId="1582"/>
          <ac:cxnSpMkLst>
            <pc:docMk/>
            <pc:sldMk cId="3775936191" sldId="470"/>
            <ac:cxnSpMk id="5" creationId="{0F351590-B9CB-4A5D-8428-7AEC9063EE54}"/>
          </ac:cxnSpMkLst>
        </pc:cxnChg>
      </pc:sldChg>
      <pc:sldChg chg="add">
        <pc:chgData name="Dr. Talal Saleh Alshihayb" userId="8b043d94-c3bc-4766-b109-9fc93264eb2d" providerId="ADAL" clId="{EE69D806-D28D-4016-8C36-D365CCD2B6C7}" dt="2023-01-03T06:49:30.899" v="222"/>
        <pc:sldMkLst>
          <pc:docMk/>
          <pc:sldMk cId="1795777003" sldId="474"/>
        </pc:sldMkLst>
      </pc:sldChg>
      <pc:sldChg chg="add">
        <pc:chgData name="Dr. Talal Saleh Alshihayb" userId="8b043d94-c3bc-4766-b109-9fc93264eb2d" providerId="ADAL" clId="{EE69D806-D28D-4016-8C36-D365CCD2B6C7}" dt="2023-01-03T06:49:30.899" v="222"/>
        <pc:sldMkLst>
          <pc:docMk/>
          <pc:sldMk cId="3844694493" sldId="475"/>
        </pc:sldMkLst>
      </pc:sldChg>
      <pc:sldChg chg="add">
        <pc:chgData name="Dr. Talal Saleh Alshihayb" userId="8b043d94-c3bc-4766-b109-9fc93264eb2d" providerId="ADAL" clId="{EE69D806-D28D-4016-8C36-D365CCD2B6C7}" dt="2023-01-03T06:49:02.790" v="220"/>
        <pc:sldMkLst>
          <pc:docMk/>
          <pc:sldMk cId="1543100767" sldId="824"/>
        </pc:sldMkLst>
      </pc:sldChg>
      <pc:sldChg chg="modSp add mod">
        <pc:chgData name="Dr. Talal Saleh Alshihayb" userId="8b043d94-c3bc-4766-b109-9fc93264eb2d" providerId="ADAL" clId="{EE69D806-D28D-4016-8C36-D365CCD2B6C7}" dt="2023-01-03T06:47:51.557" v="212" actId="20577"/>
        <pc:sldMkLst>
          <pc:docMk/>
          <pc:sldMk cId="1942001609" sldId="830"/>
        </pc:sldMkLst>
        <pc:spChg chg="mod">
          <ac:chgData name="Dr. Talal Saleh Alshihayb" userId="8b043d94-c3bc-4766-b109-9fc93264eb2d" providerId="ADAL" clId="{EE69D806-D28D-4016-8C36-D365CCD2B6C7}" dt="2023-01-03T06:47:51.557" v="212" actId="20577"/>
          <ac:spMkLst>
            <pc:docMk/>
            <pc:sldMk cId="1942001609" sldId="830"/>
            <ac:spMk id="3" creationId="{91F6162E-0282-9E3F-6293-A40D9D41F51D}"/>
          </ac:spMkLst>
        </pc:spChg>
      </pc:sldChg>
      <pc:sldChg chg="add modAnim">
        <pc:chgData name="Dr. Talal Saleh Alshihayb" userId="8b043d94-c3bc-4766-b109-9fc93264eb2d" providerId="ADAL" clId="{EE69D806-D28D-4016-8C36-D365CCD2B6C7}" dt="2023-01-03T06:48:17.238" v="214"/>
        <pc:sldMkLst>
          <pc:docMk/>
          <pc:sldMk cId="3854232306" sldId="831"/>
        </pc:sldMkLst>
      </pc:sldChg>
      <pc:sldChg chg="modSp add mod modAnim">
        <pc:chgData name="Dr. Talal Saleh Alshihayb" userId="8b043d94-c3bc-4766-b109-9fc93264eb2d" providerId="ADAL" clId="{EE69D806-D28D-4016-8C36-D365CCD2B6C7}" dt="2023-01-04T16:09:36.539" v="1078" actId="20577"/>
        <pc:sldMkLst>
          <pc:docMk/>
          <pc:sldMk cId="3831884982" sldId="833"/>
        </pc:sldMkLst>
        <pc:spChg chg="mod">
          <ac:chgData name="Dr. Talal Saleh Alshihayb" userId="8b043d94-c3bc-4766-b109-9fc93264eb2d" providerId="ADAL" clId="{EE69D806-D28D-4016-8C36-D365CCD2B6C7}" dt="2023-01-04T16:09:36.539" v="1078" actId="20577"/>
          <ac:spMkLst>
            <pc:docMk/>
            <pc:sldMk cId="3831884982" sldId="833"/>
            <ac:spMk id="2" creationId="{570F1E11-4FB1-35CA-3A4E-F399D6AFDE3C}"/>
          </ac:spMkLst>
        </pc:spChg>
      </pc:sldChg>
      <pc:sldChg chg="add modAnim">
        <pc:chgData name="Dr. Talal Saleh Alshihayb" userId="8b043d94-c3bc-4766-b109-9fc93264eb2d" providerId="ADAL" clId="{EE69D806-D28D-4016-8C36-D365CCD2B6C7}" dt="2023-01-03T06:48:36.796" v="217"/>
        <pc:sldMkLst>
          <pc:docMk/>
          <pc:sldMk cId="446839300" sldId="834"/>
        </pc:sldMkLst>
      </pc:sldChg>
      <pc:sldChg chg="add">
        <pc:chgData name="Dr. Talal Saleh Alshihayb" userId="8b043d94-c3bc-4766-b109-9fc93264eb2d" providerId="ADAL" clId="{EE69D806-D28D-4016-8C36-D365CCD2B6C7}" dt="2023-01-03T06:48:54.605" v="219"/>
        <pc:sldMkLst>
          <pc:docMk/>
          <pc:sldMk cId="3701513947" sldId="835"/>
        </pc:sldMkLst>
      </pc:sldChg>
      <pc:sldChg chg="add">
        <pc:chgData name="Dr. Talal Saleh Alshihayb" userId="8b043d94-c3bc-4766-b109-9fc93264eb2d" providerId="ADAL" clId="{EE69D806-D28D-4016-8C36-D365CCD2B6C7}" dt="2023-01-03T06:49:08.807" v="221"/>
        <pc:sldMkLst>
          <pc:docMk/>
          <pc:sldMk cId="4101697545" sldId="836"/>
        </pc:sldMkLst>
      </pc:sldChg>
      <pc:sldChg chg="add">
        <pc:chgData name="Dr. Talal Saleh Alshihayb" userId="8b043d94-c3bc-4766-b109-9fc93264eb2d" providerId="ADAL" clId="{EE69D806-D28D-4016-8C36-D365CCD2B6C7}" dt="2023-01-03T06:50:39.679" v="224"/>
        <pc:sldMkLst>
          <pc:docMk/>
          <pc:sldMk cId="3060396335" sldId="837"/>
        </pc:sldMkLst>
      </pc:sldChg>
      <pc:sldChg chg="add">
        <pc:chgData name="Dr. Talal Saleh Alshihayb" userId="8b043d94-c3bc-4766-b109-9fc93264eb2d" providerId="ADAL" clId="{EE69D806-D28D-4016-8C36-D365CCD2B6C7}" dt="2023-01-04T15:48:13.727" v="864"/>
        <pc:sldMkLst>
          <pc:docMk/>
          <pc:sldMk cId="2792342766" sldId="8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E4FDF-9E15-46A6-9490-57FF4C5EE3F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CF12B-B2CD-4F9F-9D22-F47D7B462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3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96161-9E1E-4E13-AB6A-635AA10AD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92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follows that a point is inside the two-sided 90% confidence interval if and only if both its lower and upper P-values are greater than 0.10/2 = 0.05. Similarly, a point is inside the two-sided 95% confidence interval if and only if both its lower and upper P-values are greater than 0.05/2 = 0.025. Indeed, these conditions are equivalent to the definitions of 90% and 95% confidence intervals.</a:t>
            </a:r>
          </a:p>
          <a:p>
            <a:endParaRPr lang="en-US"/>
          </a:p>
          <a:p>
            <a:r>
              <a:rPr lang="en-US"/>
              <a:t>Rothman, Kenneth J.. Modern Epidemiology (p. 221). </a:t>
            </a:r>
            <a:r>
              <a:rPr lang="en-US" err="1"/>
              <a:t>Lippincot</a:t>
            </a:r>
            <a:r>
              <a:rPr lang="en-US"/>
              <a:t> (Wolters Kluwer Health). Kindle Edition.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BF2DC-0F1B-4AF9-A14E-741AC6107B2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1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agnusnordmo.shinyapps.io/pvalu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psychologist.com/d3/C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medium.com/@EpiEllie" TargetMode="External"/><Relationship Id="rId4" Type="http://schemas.openxmlformats.org/officeDocument/2006/relationships/hyperlink" Target="https://twitter.com/EpiEllie/status/1073385394580979712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dwardhkennedy/status/1177290538095140864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iscourse.datamethods.org/t/author-checklist/3407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ucyStats/status/1181542102779531264" TargetMode="External"/><Relationship Id="rId2" Type="http://schemas.openxmlformats.org/officeDocument/2006/relationships/hyperlink" Target="https://twitter.com/lakens/status/974059212216176640?lang=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twitter.com/ChelseaParlett/status/97365769853636608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effectbook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>
                <a:latin typeface="Tw Cen MT" panose="020B0602020104020603" pitchFamily="34" charset="0"/>
              </a:rPr>
              <a:t>Foundations of Biostatistics III</a:t>
            </a:r>
            <a:endParaRPr lang="en-US" b="1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F8C3-0544-41D9-8002-87D4C6DBA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Talal Alshihayb </a:t>
            </a:r>
          </a:p>
          <a:p>
            <a:r>
              <a:rPr lang="en-US"/>
              <a:t>3 January 2023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DEPH 312 Principles of Scientific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0DE8D-E33C-47D7-8C72-0C3093FD020C}"/>
              </a:ext>
            </a:extLst>
          </p:cNvPr>
          <p:cNvSpPr txBox="1"/>
          <p:nvPr/>
        </p:nvSpPr>
        <p:spPr>
          <a:xfrm>
            <a:off x="4848626" y="5417585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An example</a:t>
            </a:r>
            <a:br>
              <a:rPr lang="en-US" b="1">
                <a:latin typeface="Tw Cen MT" panose="020B0602020104020603" pitchFamily="34" charset="0"/>
              </a:rPr>
            </a:br>
            <a:r>
              <a:rPr lang="en-US" sz="3600" b="1">
                <a:solidFill>
                  <a:srgbClr val="D76D6F"/>
                </a:solidFill>
              </a:rPr>
              <a:t>by Nick Huntington-Klein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B1D-18AD-41E7-ABF0-58ECE329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Step 4: “how likely is it to get a 102 or even more from a normal distribution with mean 90 and standard deviation of 3?”</a:t>
            </a:r>
          </a:p>
          <a:p>
            <a:pPr lvl="1"/>
            <a:r>
              <a:rPr lang="en-US"/>
              <a:t>How likely to get a mean of 102 or more or a mean of 78 or less</a:t>
            </a:r>
          </a:p>
          <a:p>
            <a:pPr lvl="1"/>
            <a:r>
              <a:rPr lang="en-US"/>
              <a:t>If we check percentiles</a:t>
            </a:r>
          </a:p>
          <a:p>
            <a:pPr lvl="2"/>
            <a:r>
              <a:rPr lang="en-US"/>
              <a:t>78 is 0.004</a:t>
            </a:r>
            <a:r>
              <a:rPr lang="en-US" baseline="30000"/>
              <a:t>th</a:t>
            </a:r>
            <a:r>
              <a:rPr lang="en-US"/>
              <a:t> percentile (0.004% chance or less of getting a mean of 78 or less)</a:t>
            </a:r>
          </a:p>
          <a:p>
            <a:pPr lvl="2"/>
            <a:r>
              <a:rPr lang="en-US"/>
              <a:t>102 is 99.996</a:t>
            </a:r>
            <a:r>
              <a:rPr lang="en-US" baseline="30000"/>
              <a:t>th</a:t>
            </a:r>
            <a:r>
              <a:rPr lang="en-US"/>
              <a:t> percentile (0.004% chance or less of getting a mean of 102 or more)</a:t>
            </a:r>
          </a:p>
          <a:p>
            <a:r>
              <a:rPr lang="en-US"/>
              <a:t>Step 5: add the two chances together</a:t>
            </a:r>
          </a:p>
          <a:p>
            <a:pPr lvl="1"/>
            <a:r>
              <a:rPr lang="en-US"/>
              <a:t>0.008% chance of getting a mean as far off as 102 or more if the true mean is 90 and the true standard deviation is 30</a:t>
            </a:r>
          </a:p>
          <a:p>
            <a:pPr lvl="1"/>
            <a:r>
              <a:rPr lang="en-US"/>
              <a:t>It is pretty unlikely (this data very likely did not come from a distribution with a mean of 90)</a:t>
            </a:r>
          </a:p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768F8-497B-7550-0EB9-BDBD7328B30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/>
              <a:t>The effect: An Introduction to Research Design and Causality by Nick Huntington-Klein  </a:t>
            </a:r>
            <a:r>
              <a:rPr lang="en-US" sz="800">
                <a:hlinkClick r:id="rId3"/>
              </a:rPr>
              <a:t>https://theeffectbook.net/</a:t>
            </a:r>
            <a:r>
              <a:rPr lang="en-US" sz="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469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 Handout.</a:t>
            </a:r>
            <a:endParaRPr lang="en-US" sz="200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/>
              <a:t>Describe the different statistical paradigms.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/>
              <a:t>Explain the p-value.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/>
              <a:t>Explain the confidence interval.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6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19D7-9F8D-44E5-A299-5A5B4637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821A3-3B65-41F4-832B-C9A4D6C2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emystifying the p-value">
            <a:extLst>
              <a:ext uri="{FF2B5EF4-FFF2-40B4-BE49-F238E27FC236}">
                <a16:creationId xmlns:a16="http://schemas.microsoft.com/office/drawing/2014/main" id="{0A49D84B-D7FB-4214-A220-ABB987AC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63" y="1473277"/>
            <a:ext cx="5669280" cy="402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3C9774-F0D2-46B5-9814-38DA73AFEDA8}"/>
              </a:ext>
            </a:extLst>
          </p:cNvPr>
          <p:cNvSpPr txBox="1"/>
          <p:nvPr/>
        </p:nvSpPr>
        <p:spPr>
          <a:xfrm>
            <a:off x="3048561" y="6262043"/>
            <a:ext cx="60948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/>
              <a:t>https://emcrit.org/pulmcrit/demystifying-the-p-value/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2A483F4-8541-9E41-F036-E917D6030B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0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BD81-83C5-4C21-856A-AC64BD74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AEDBB-B2EF-4EE6-B666-A210F52C9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 sz="3200" b="1"/>
          </a:p>
          <a:p>
            <a:pPr marL="0" indent="0" algn="ctr">
              <a:buNone/>
            </a:pPr>
            <a:r>
              <a:rPr lang="en-US" sz="3200" b="1"/>
              <a:t>High sugar consumption group had 1.2 times the risk of developing dental caries compared to low sugar consumption group (p=0.03)</a:t>
            </a:r>
          </a:p>
          <a:p>
            <a:pPr marL="0" indent="0" algn="ctr">
              <a:buNone/>
            </a:pP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351590-B9CB-4A5D-8428-7AEC9063EE54}"/>
              </a:ext>
            </a:extLst>
          </p:cNvPr>
          <p:cNvCxnSpPr/>
          <p:nvPr/>
        </p:nvCxnSpPr>
        <p:spPr>
          <a:xfrm flipV="1">
            <a:off x="7846359" y="4269442"/>
            <a:ext cx="0" cy="1519517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EFDE27D-783A-4C09-8D48-1A2CF57827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2123-F0FE-4CA8-855C-CDE1DE7B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FA45-11C3-4BC0-A8CF-CEF208C8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causes caries?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causes caries is true?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causes caries is false?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does not causes caries?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does not causes caries is true?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that high sugar consumption does not causes caries is false?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Probability of chance?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Else?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0E6CE60-FFEF-4589-8C2D-9EB25C9735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4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2123-F0FE-4CA8-855C-CDE1DE7B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FA45-11C3-4BC0-A8CF-CEF208C8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76D6F"/>
                </a:solidFill>
              </a:rPr>
              <a:t>Probability of hypothesis given (assuming) data?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254B56"/>
                </a:solidFill>
              </a:rPr>
              <a:t>Probability of data given (assuming) hypothesis?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3CE12E9-B438-4818-BEF7-CA75201ED6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8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5AED-936F-435C-BC0F-5B037078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Statistical paradigms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BB5269-C0D0-4ECC-8918-2A00AF6C01DE}"/>
              </a:ext>
            </a:extLst>
          </p:cNvPr>
          <p:cNvGrpSpPr/>
          <p:nvPr/>
        </p:nvGrpSpPr>
        <p:grpSpPr>
          <a:xfrm>
            <a:off x="260521" y="1606318"/>
            <a:ext cx="4196690" cy="4201175"/>
            <a:chOff x="1903716" y="1825975"/>
            <a:chExt cx="2402958" cy="7086843"/>
          </a:xfrm>
        </p:grpSpPr>
        <p:sp>
          <p:nvSpPr>
            <p:cNvPr id="11" name="Round Same Side Corner Rectangle 19">
              <a:extLst>
                <a:ext uri="{FF2B5EF4-FFF2-40B4-BE49-F238E27FC236}">
                  <a16:creationId xmlns:a16="http://schemas.microsoft.com/office/drawing/2014/main" id="{1B6EFD53-B7A7-482E-87B6-8534DF312392}"/>
                </a:ext>
              </a:extLst>
            </p:cNvPr>
            <p:cNvSpPr/>
            <p:nvPr/>
          </p:nvSpPr>
          <p:spPr>
            <a:xfrm flipV="1">
              <a:off x="1903716" y="3026735"/>
              <a:ext cx="2402958" cy="5886083"/>
            </a:xfrm>
            <a:prstGeom prst="round2SameRect">
              <a:avLst>
                <a:gd name="adj1" fmla="val 10177"/>
                <a:gd name="adj2" fmla="val 0"/>
              </a:avLst>
            </a:prstGeom>
            <a:solidFill>
              <a:schemeClr val="bg1"/>
            </a:solidFill>
            <a:ln>
              <a:solidFill>
                <a:srgbClr val="D76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 Same Side Corner Rectangle 20">
              <a:extLst>
                <a:ext uri="{FF2B5EF4-FFF2-40B4-BE49-F238E27FC236}">
                  <a16:creationId xmlns:a16="http://schemas.microsoft.com/office/drawing/2014/main" id="{2FCE4F4A-0D4F-4514-8F16-3024610F7BA8}"/>
                </a:ext>
              </a:extLst>
            </p:cNvPr>
            <p:cNvSpPr/>
            <p:nvPr/>
          </p:nvSpPr>
          <p:spPr>
            <a:xfrm>
              <a:off x="1903716" y="1842977"/>
              <a:ext cx="2402958" cy="1183759"/>
            </a:xfrm>
            <a:prstGeom prst="round2SameRect">
              <a:avLst/>
            </a:prstGeom>
            <a:solidFill>
              <a:srgbClr val="D76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C34ABC-D637-42E3-818E-26F604CD6187}"/>
                </a:ext>
              </a:extLst>
            </p:cNvPr>
            <p:cNvSpPr txBox="1"/>
            <p:nvPr/>
          </p:nvSpPr>
          <p:spPr>
            <a:xfrm>
              <a:off x="2131487" y="1825975"/>
              <a:ext cx="1819463" cy="12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Tw Cen MT" panose="020B0602020104020603" pitchFamily="34" charset="0"/>
                </a:rPr>
                <a:t>Frequentists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79004A-0EDE-4578-BAA0-7F29D0E02316}"/>
              </a:ext>
            </a:extLst>
          </p:cNvPr>
          <p:cNvGrpSpPr/>
          <p:nvPr/>
        </p:nvGrpSpPr>
        <p:grpSpPr>
          <a:xfrm>
            <a:off x="4702421" y="1616238"/>
            <a:ext cx="3671558" cy="4191256"/>
            <a:chOff x="1903716" y="1842977"/>
            <a:chExt cx="2402958" cy="3778103"/>
          </a:xfrm>
        </p:grpSpPr>
        <p:sp>
          <p:nvSpPr>
            <p:cNvPr id="17" name="Round Same Side Corner Rectangle 19">
              <a:extLst>
                <a:ext uri="{FF2B5EF4-FFF2-40B4-BE49-F238E27FC236}">
                  <a16:creationId xmlns:a16="http://schemas.microsoft.com/office/drawing/2014/main" id="{B6DD6C5E-B733-472D-B953-E035A56689DF}"/>
                </a:ext>
              </a:extLst>
            </p:cNvPr>
            <p:cNvSpPr/>
            <p:nvPr/>
          </p:nvSpPr>
          <p:spPr>
            <a:xfrm flipV="1">
              <a:off x="1903716" y="2465505"/>
              <a:ext cx="2402958" cy="3155575"/>
            </a:xfrm>
            <a:prstGeom prst="round2SameRect">
              <a:avLst>
                <a:gd name="adj1" fmla="val 10177"/>
                <a:gd name="adj2" fmla="val 0"/>
              </a:avLst>
            </a:prstGeom>
            <a:solidFill>
              <a:schemeClr val="bg1"/>
            </a:solidFill>
            <a:ln>
              <a:solidFill>
                <a:srgbClr val="254B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 Same Side Corner Rectangle 20">
              <a:extLst>
                <a:ext uri="{FF2B5EF4-FFF2-40B4-BE49-F238E27FC236}">
                  <a16:creationId xmlns:a16="http://schemas.microsoft.com/office/drawing/2014/main" id="{92060702-7ECF-4FC0-B00D-EAC66CECB50B}"/>
                </a:ext>
              </a:extLst>
            </p:cNvPr>
            <p:cNvSpPr/>
            <p:nvPr/>
          </p:nvSpPr>
          <p:spPr>
            <a:xfrm>
              <a:off x="1903716" y="1842977"/>
              <a:ext cx="2402958" cy="629165"/>
            </a:xfrm>
            <a:prstGeom prst="round2SameRect">
              <a:avLst/>
            </a:prstGeom>
            <a:solidFill>
              <a:srgbClr val="25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66892C-5A9F-4BA8-83BA-067B780FC2A2}"/>
                </a:ext>
              </a:extLst>
            </p:cNvPr>
            <p:cNvSpPr txBox="1"/>
            <p:nvPr/>
          </p:nvSpPr>
          <p:spPr>
            <a:xfrm>
              <a:off x="2251046" y="1849263"/>
              <a:ext cx="1708298" cy="2268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Tw Cen MT" panose="020B0602020104020603" pitchFamily="34" charset="0"/>
                </a:rPr>
                <a:t>Bayesians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D7079F-7205-42BD-86A5-F11D7D28756C}"/>
              </a:ext>
            </a:extLst>
          </p:cNvPr>
          <p:cNvGrpSpPr/>
          <p:nvPr/>
        </p:nvGrpSpPr>
        <p:grpSpPr>
          <a:xfrm>
            <a:off x="8658178" y="1623600"/>
            <a:ext cx="3273301" cy="4183894"/>
            <a:chOff x="1903716" y="1842977"/>
            <a:chExt cx="2402958" cy="3778103"/>
          </a:xfrm>
        </p:grpSpPr>
        <p:sp>
          <p:nvSpPr>
            <p:cNvPr id="22" name="Round Same Side Corner Rectangle 19">
              <a:extLst>
                <a:ext uri="{FF2B5EF4-FFF2-40B4-BE49-F238E27FC236}">
                  <a16:creationId xmlns:a16="http://schemas.microsoft.com/office/drawing/2014/main" id="{601D60B9-D006-456A-954B-8F2BFD70BA62}"/>
                </a:ext>
              </a:extLst>
            </p:cNvPr>
            <p:cNvSpPr/>
            <p:nvPr/>
          </p:nvSpPr>
          <p:spPr>
            <a:xfrm flipV="1">
              <a:off x="1903716" y="2459952"/>
              <a:ext cx="2402958" cy="3161128"/>
            </a:xfrm>
            <a:prstGeom prst="round2SameRect">
              <a:avLst>
                <a:gd name="adj1" fmla="val 10177"/>
                <a:gd name="adj2" fmla="val 0"/>
              </a:avLst>
            </a:prstGeom>
            <a:solidFill>
              <a:schemeClr val="bg1"/>
            </a:solidFill>
            <a:ln>
              <a:solidFill>
                <a:srgbClr val="EEB6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 Side Corner Rectangle 20">
              <a:extLst>
                <a:ext uri="{FF2B5EF4-FFF2-40B4-BE49-F238E27FC236}">
                  <a16:creationId xmlns:a16="http://schemas.microsoft.com/office/drawing/2014/main" id="{A60EBD4D-9B4F-427E-A261-CEC1CE4AC0A2}"/>
                </a:ext>
              </a:extLst>
            </p:cNvPr>
            <p:cNvSpPr/>
            <p:nvPr/>
          </p:nvSpPr>
          <p:spPr>
            <a:xfrm>
              <a:off x="1903716" y="1842977"/>
              <a:ext cx="2402958" cy="616975"/>
            </a:xfrm>
            <a:prstGeom prst="round2SameRect">
              <a:avLst/>
            </a:prstGeom>
            <a:solidFill>
              <a:srgbClr val="EEB6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71109D-3D8F-4A13-988F-BB6E83D8CA12}"/>
                </a:ext>
              </a:extLst>
            </p:cNvPr>
            <p:cNvSpPr txBox="1"/>
            <p:nvPr/>
          </p:nvSpPr>
          <p:spPr>
            <a:xfrm>
              <a:off x="1957964" y="1906222"/>
              <a:ext cx="2294462" cy="639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Likelihoodists</a:t>
              </a:r>
              <a:endParaRPr lang="en-US" sz="40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9D58687-9C56-41EA-8E25-3E8865B51E18}"/>
              </a:ext>
            </a:extLst>
          </p:cNvPr>
          <p:cNvGrpSpPr>
            <a:grpSpLocks noChangeAspect="1"/>
          </p:cNvGrpSpPr>
          <p:nvPr/>
        </p:nvGrpSpPr>
        <p:grpSpPr>
          <a:xfrm>
            <a:off x="2104007" y="2671353"/>
            <a:ext cx="2001254" cy="1371600"/>
            <a:chOff x="4256533" y="3855824"/>
            <a:chExt cx="2534922" cy="1737360"/>
          </a:xfrm>
        </p:grpSpPr>
        <p:pic>
          <p:nvPicPr>
            <p:cNvPr id="27" name="Picture 26" descr="A picture containing text, person, person, suit&#10;&#10;Description automatically generated">
              <a:extLst>
                <a:ext uri="{FF2B5EF4-FFF2-40B4-BE49-F238E27FC236}">
                  <a16:creationId xmlns:a16="http://schemas.microsoft.com/office/drawing/2014/main" id="{9E228176-83BB-4D2A-B358-41966D2F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869" y="3947264"/>
              <a:ext cx="1266586" cy="16459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A822EAC-0980-4DE3-B463-59E12191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533" y="3855824"/>
              <a:ext cx="1268336" cy="1737360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AF5D65D-DCD0-4424-947F-A2C7846B1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9" y="2677775"/>
            <a:ext cx="914404" cy="12801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2155CE-0362-4EA8-AE58-967B257FD0D6}"/>
              </a:ext>
            </a:extLst>
          </p:cNvPr>
          <p:cNvSpPr txBox="1"/>
          <p:nvPr/>
        </p:nvSpPr>
        <p:spPr>
          <a:xfrm>
            <a:off x="7580" y="4136350"/>
            <a:ext cx="166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RA Fisher</a:t>
            </a:r>
          </a:p>
          <a:p>
            <a:pPr algn="ctr"/>
            <a:r>
              <a:rPr lang="en-US"/>
              <a:t>Significance tests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04E65B-AF78-4F39-90DE-CAFF64C199B6}"/>
              </a:ext>
            </a:extLst>
          </p:cNvPr>
          <p:cNvSpPr txBox="1"/>
          <p:nvPr/>
        </p:nvSpPr>
        <p:spPr>
          <a:xfrm>
            <a:off x="1384110" y="4227790"/>
            <a:ext cx="3141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Jerzey</a:t>
            </a:r>
            <a:r>
              <a:rPr lang="en-US" b="1"/>
              <a:t> </a:t>
            </a:r>
            <a:r>
              <a:rPr lang="en-US" b="1" err="1"/>
              <a:t>Neyman</a:t>
            </a:r>
            <a:r>
              <a:rPr lang="en-US" b="1"/>
              <a:t> / Egon Pearson</a:t>
            </a:r>
            <a:r>
              <a:rPr lang="en-US"/>
              <a:t> </a:t>
            </a:r>
          </a:p>
          <a:p>
            <a:pPr algn="ctr"/>
            <a:r>
              <a:rPr lang="en-US"/>
              <a:t>Null hypothesis significance tests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98E28C-0731-4AAD-A6AF-6AE8D94011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71" y="3003276"/>
            <a:ext cx="1282918" cy="13716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B844A1-8DF7-434A-A3D0-B35032CD0380}"/>
              </a:ext>
            </a:extLst>
          </p:cNvPr>
          <p:cNvSpPr txBox="1"/>
          <p:nvPr/>
        </p:nvSpPr>
        <p:spPr>
          <a:xfrm>
            <a:off x="5465076" y="4828847"/>
            <a:ext cx="214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/>
              <a:t>Leplace</a:t>
            </a:r>
            <a:r>
              <a:rPr lang="en-US" sz="2400" b="1"/>
              <a:t> Thomas Bayes</a:t>
            </a:r>
          </a:p>
        </p:txBody>
      </p:sp>
      <p:pic>
        <p:nvPicPr>
          <p:cNvPr id="41" name="Picture 40" descr="A picture containing person, person, suit, wearing&#10;&#10;Description automatically generated">
            <a:extLst>
              <a:ext uri="{FF2B5EF4-FFF2-40B4-BE49-F238E27FC236}">
                <a16:creationId xmlns:a16="http://schemas.microsoft.com/office/drawing/2014/main" id="{6AF0F6C3-4438-479B-BB07-90D54AF12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448" y="2780350"/>
            <a:ext cx="965837" cy="12801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DFF12C-2DAF-474D-9BA2-99676B6D9E84}"/>
              </a:ext>
            </a:extLst>
          </p:cNvPr>
          <p:cNvSpPr txBox="1"/>
          <p:nvPr/>
        </p:nvSpPr>
        <p:spPr>
          <a:xfrm>
            <a:off x="9401311" y="4875014"/>
            <a:ext cx="205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Richard Royall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C4B2E27-A7AD-4524-80C5-5FCBF5C00A13}"/>
              </a:ext>
            </a:extLst>
          </p:cNvPr>
          <p:cNvSpPr/>
          <p:nvPr/>
        </p:nvSpPr>
        <p:spPr>
          <a:xfrm>
            <a:off x="1457541" y="4146749"/>
            <a:ext cx="2960682" cy="923330"/>
          </a:xfrm>
          <a:prstGeom prst="roundRect">
            <a:avLst/>
          </a:prstGeom>
          <a:noFill/>
          <a:ln w="38100"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DFD656F-F96C-4D0A-8058-025F5AA129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3C5593-849D-43D1-BC24-BF778AAD39C3}"/>
              </a:ext>
            </a:extLst>
          </p:cNvPr>
          <p:cNvSpPr txBox="1"/>
          <p:nvPr/>
        </p:nvSpPr>
        <p:spPr>
          <a:xfrm>
            <a:off x="4526071" y="5890966"/>
            <a:ext cx="4196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Probability of hypothesis given (assuming)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8932C6-985A-48A3-8B19-6EDB3B247E41}"/>
              </a:ext>
            </a:extLst>
          </p:cNvPr>
          <p:cNvSpPr txBox="1"/>
          <p:nvPr/>
        </p:nvSpPr>
        <p:spPr>
          <a:xfrm>
            <a:off x="88483" y="5896879"/>
            <a:ext cx="4317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Probability of data given (assuming) hypothesis</a:t>
            </a:r>
          </a:p>
        </p:txBody>
      </p:sp>
      <p:pic>
        <p:nvPicPr>
          <p:cNvPr id="1026" name="Picture 2" descr="بيير لابلاس - ويكيبيديا">
            <a:extLst>
              <a:ext uri="{FF2B5EF4-FFF2-40B4-BE49-F238E27FC236}">
                <a16:creationId xmlns:a16="http://schemas.microsoft.com/office/drawing/2014/main" id="{68FFCB83-6838-46D7-9824-5A98C1230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32" y="2991941"/>
            <a:ext cx="1005840" cy="134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80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 statistical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Hypothesis</a:t>
            </a:r>
          </a:p>
          <a:p>
            <a:pPr lvl="1"/>
            <a:r>
              <a:rPr lang="en-US" dirty="0"/>
              <a:t>A claim about some aspect of the process that might have given rise to data x=(x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), given in a model of that process</a:t>
            </a:r>
          </a:p>
          <a:p>
            <a:pPr lvl="1"/>
            <a:r>
              <a:rPr lang="en-US" dirty="0"/>
              <a:t>Assign probabilities of different outcomes x assuming the hypothesis is true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Distance function and its distribution</a:t>
            </a:r>
          </a:p>
          <a:p>
            <a:pPr lvl="1"/>
            <a:r>
              <a:rPr lang="en-US" dirty="0"/>
              <a:t>A function of the sample d(x)</a:t>
            </a:r>
          </a:p>
          <a:p>
            <a:pPr lvl="1"/>
            <a:r>
              <a:rPr lang="en-US" dirty="0"/>
              <a:t>A test statistic that reflects fit or misfit of data x with the hypothesis</a:t>
            </a:r>
          </a:p>
          <a:p>
            <a:pPr lvl="1"/>
            <a:r>
              <a:rPr lang="en-US" dirty="0"/>
              <a:t>Distribution of test statistic can be computed assuming the hypothesis is true 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Test rule </a:t>
            </a:r>
          </a:p>
          <a:p>
            <a:pPr lvl="1"/>
            <a:r>
              <a:rPr lang="en-US" dirty="0"/>
              <a:t>Interpretative or methodological rule for inference</a:t>
            </a:r>
          </a:p>
          <a:p>
            <a:pPr lvl="1"/>
            <a:r>
              <a:rPr lang="en-US" dirty="0"/>
              <a:t>E.g., data (x) is evidence of a discrepancy </a:t>
            </a:r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/>
              <a:t> from the hypothesis when d(x)≥ c, for some value of c</a:t>
            </a:r>
          </a:p>
          <a:p>
            <a:pPr lvl="1"/>
            <a:r>
              <a:rPr lang="en-US" dirty="0"/>
              <a:t>Probability that {d(x)≥ c} assuming the hypothesis is true can be calculated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5976" y="6562165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Mayo DG. Statistical inference as severe testing. Cambridge: Cambridge University Press; 2018.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568544" y="3131175"/>
            <a:ext cx="2463800" cy="1548589"/>
            <a:chOff x="7805058" y="2282089"/>
            <a:chExt cx="2463800" cy="1548589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8509796" y="3364902"/>
              <a:ext cx="166913" cy="108228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 flipH="1">
              <a:off x="8308166" y="3246225"/>
              <a:ext cx="364119" cy="226905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483601" y="3159787"/>
              <a:ext cx="166913" cy="108228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60000">
              <a:off x="7805058" y="2282089"/>
              <a:ext cx="2463800" cy="1548589"/>
              <a:chOff x="7805058" y="2282089"/>
              <a:chExt cx="2463800" cy="1548589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7805058" y="2282089"/>
                <a:ext cx="2463800" cy="1219200"/>
                <a:chOff x="7805058" y="2282089"/>
                <a:chExt cx="2463800" cy="121920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7805058" y="2282089"/>
                  <a:ext cx="2463800" cy="1219200"/>
                  <a:chOff x="7148286" y="2213430"/>
                  <a:chExt cx="3548743" cy="1219200"/>
                </a:xfrm>
              </p:grpSpPr>
              <p:sp>
                <p:nvSpPr>
                  <p:cNvPr id="21" name="Freeform 20"/>
                  <p:cNvSpPr/>
                  <p:nvPr/>
                </p:nvSpPr>
                <p:spPr>
                  <a:xfrm>
                    <a:off x="7148286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8403771" y="2895600"/>
                    <a:ext cx="1" cy="537030"/>
                  </a:xfrm>
                  <a:prstGeom prst="line">
                    <a:avLst/>
                  </a:prstGeom>
                  <a:ln w="38100">
                    <a:solidFill>
                      <a:srgbClr val="EEB66B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Connector 19"/>
                <p:cNvCxnSpPr>
                  <a:stCxn id="21" idx="0"/>
                  <a:endCxn id="21" idx="4"/>
                </p:cNvCxnSpPr>
                <p:nvPr/>
              </p:nvCxnSpPr>
              <p:spPr>
                <a:xfrm flipV="1">
                  <a:off x="7805058" y="3472086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8541658" y="3461346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</a:t>
                </a:r>
              </a:p>
            </p:txBody>
          </p:sp>
        </p:grpSp>
      </p:grpSp>
      <p:pic>
        <p:nvPicPr>
          <p:cNvPr id="23" name="Picture 2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59236C4-1CA0-4A4A-9D33-4355C3989F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87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49819" y="294368"/>
            <a:ext cx="2463800" cy="1533864"/>
            <a:chOff x="7805058" y="606425"/>
            <a:chExt cx="2463800" cy="1533864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8606971" y="1618343"/>
              <a:ext cx="261258" cy="207282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8367486" y="1438129"/>
              <a:ext cx="500743" cy="380410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endCxn id="13" idx="1"/>
            </p:cNvCxnSpPr>
            <p:nvPr/>
          </p:nvCxnSpPr>
          <p:spPr>
            <a:xfrm flipH="1">
              <a:off x="8453171" y="1286470"/>
              <a:ext cx="415060" cy="295378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 rot="60000">
              <a:off x="7805058" y="606425"/>
              <a:ext cx="2463800" cy="1533864"/>
              <a:chOff x="7805058" y="606425"/>
              <a:chExt cx="2463800" cy="153386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805058" y="606425"/>
                <a:ext cx="2463800" cy="1219200"/>
                <a:chOff x="7805058" y="606425"/>
                <a:chExt cx="2463800" cy="121920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7805058" y="606425"/>
                  <a:ext cx="2463800" cy="1219200"/>
                  <a:chOff x="7148286" y="2213430"/>
                  <a:chExt cx="3548743" cy="1219200"/>
                </a:xfrm>
              </p:grpSpPr>
              <p:sp>
                <p:nvSpPr>
                  <p:cNvPr id="13" name="Freeform 12"/>
                  <p:cNvSpPr/>
                  <p:nvPr/>
                </p:nvSpPr>
                <p:spPr>
                  <a:xfrm>
                    <a:off x="7148286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8654641" y="2520267"/>
                    <a:ext cx="24987" cy="912363"/>
                  </a:xfrm>
                  <a:prstGeom prst="line">
                    <a:avLst/>
                  </a:prstGeom>
                  <a:ln w="38100">
                    <a:solidFill>
                      <a:srgbClr val="EEB66B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" name="Straight Connector 11"/>
                <p:cNvCxnSpPr>
                  <a:stCxn id="13" idx="0"/>
                  <a:endCxn id="13" idx="4"/>
                </p:cNvCxnSpPr>
                <p:nvPr/>
              </p:nvCxnSpPr>
              <p:spPr>
                <a:xfrm flipV="1">
                  <a:off x="7805058" y="1796422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8737600" y="1770957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749819" y="1970032"/>
            <a:ext cx="2463800" cy="1548589"/>
            <a:chOff x="7805058" y="2282089"/>
            <a:chExt cx="2463800" cy="1548589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8509796" y="3364902"/>
              <a:ext cx="166913" cy="108228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8364652" y="3246225"/>
              <a:ext cx="307633" cy="192731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8483601" y="3159787"/>
              <a:ext cx="166913" cy="108228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 rot="60000">
              <a:off x="7805058" y="2282089"/>
              <a:ext cx="2463800" cy="1548589"/>
              <a:chOff x="7805058" y="2282089"/>
              <a:chExt cx="2463800" cy="1548589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805058" y="2282089"/>
                <a:ext cx="2463800" cy="1219200"/>
                <a:chOff x="7805058" y="2282089"/>
                <a:chExt cx="2463800" cy="1219200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7805058" y="2282089"/>
                  <a:ext cx="2463800" cy="1219200"/>
                  <a:chOff x="7148286" y="2213430"/>
                  <a:chExt cx="3548743" cy="1219200"/>
                </a:xfrm>
              </p:grpSpPr>
              <p:sp>
                <p:nvSpPr>
                  <p:cNvPr id="24" name="Freeform 23"/>
                  <p:cNvSpPr/>
                  <p:nvPr/>
                </p:nvSpPr>
                <p:spPr>
                  <a:xfrm>
                    <a:off x="7148286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8403771" y="2895600"/>
                    <a:ext cx="1" cy="537030"/>
                  </a:xfrm>
                  <a:prstGeom prst="line">
                    <a:avLst/>
                  </a:prstGeom>
                  <a:ln w="38100">
                    <a:solidFill>
                      <a:srgbClr val="EEB66B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Connector 22"/>
                <p:cNvCxnSpPr>
                  <a:stCxn id="24" idx="0"/>
                  <a:endCxn id="24" idx="4"/>
                </p:cNvCxnSpPr>
                <p:nvPr/>
              </p:nvCxnSpPr>
              <p:spPr>
                <a:xfrm flipV="1">
                  <a:off x="7805058" y="3472086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8541658" y="3461346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4749413" y="3594896"/>
            <a:ext cx="2464295" cy="1532655"/>
            <a:chOff x="7804652" y="3906953"/>
            <a:chExt cx="2464295" cy="1532655"/>
          </a:xfrm>
        </p:grpSpPr>
        <p:cxnSp>
          <p:nvCxnSpPr>
            <p:cNvPr id="28" name="Straight Connector 27"/>
            <p:cNvCxnSpPr/>
            <p:nvPr/>
          </p:nvCxnSpPr>
          <p:spPr>
            <a:xfrm flipH="1">
              <a:off x="8200456" y="4931121"/>
              <a:ext cx="318012" cy="185785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 rot="60000">
              <a:off x="7804652" y="3906953"/>
              <a:ext cx="2464295" cy="1532655"/>
              <a:chOff x="7805059" y="3906953"/>
              <a:chExt cx="2464295" cy="1532655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8382032" y="5070276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7805059" y="3906953"/>
                <a:ext cx="2464295" cy="1254619"/>
                <a:chOff x="7805059" y="3906953"/>
                <a:chExt cx="2464295" cy="1254619"/>
              </a:xfrm>
            </p:grpSpPr>
            <p:cxnSp>
              <p:nvCxnSpPr>
                <p:cNvPr id="33" name="Straight Connector 32"/>
                <p:cNvCxnSpPr>
                  <a:cxnSpLocks/>
                </p:cNvCxnSpPr>
                <p:nvPr/>
              </p:nvCxnSpPr>
              <p:spPr>
                <a:xfrm flipV="1">
                  <a:off x="7805554" y="5125301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up 31"/>
                <p:cNvGrpSpPr/>
                <p:nvPr/>
              </p:nvGrpSpPr>
              <p:grpSpPr>
                <a:xfrm>
                  <a:off x="7805059" y="3906953"/>
                  <a:ext cx="2463800" cy="1254619"/>
                  <a:chOff x="7148287" y="2213430"/>
                  <a:chExt cx="3548743" cy="1254619"/>
                </a:xfrm>
              </p:grpSpPr>
              <p:cxnSp>
                <p:nvCxnSpPr>
                  <p:cNvPr id="35" name="Straight Connector 34"/>
                  <p:cNvCxnSpPr/>
                  <p:nvPr/>
                </p:nvCxnSpPr>
                <p:spPr>
                  <a:xfrm flipH="1">
                    <a:off x="8167430" y="3117096"/>
                    <a:ext cx="14533" cy="350953"/>
                  </a:xfrm>
                  <a:prstGeom prst="line">
                    <a:avLst/>
                  </a:prstGeom>
                  <a:ln w="38100">
                    <a:solidFill>
                      <a:srgbClr val="EEB66B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Freeform 33"/>
                  <p:cNvSpPr/>
                  <p:nvPr/>
                </p:nvSpPr>
                <p:spPr>
                  <a:xfrm>
                    <a:off x="7148287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36" name="Group 35"/>
          <p:cNvGrpSpPr/>
          <p:nvPr/>
        </p:nvGrpSpPr>
        <p:grpSpPr>
          <a:xfrm>
            <a:off x="4749692" y="5072748"/>
            <a:ext cx="2464215" cy="1510301"/>
            <a:chOff x="7804931" y="5384805"/>
            <a:chExt cx="2464215" cy="1510301"/>
          </a:xfrm>
        </p:grpSpPr>
        <p:cxnSp>
          <p:nvCxnSpPr>
            <p:cNvPr id="37" name="Straight Connector 36"/>
            <p:cNvCxnSpPr/>
            <p:nvPr/>
          </p:nvCxnSpPr>
          <p:spPr>
            <a:xfrm flipH="1">
              <a:off x="8151124" y="6523348"/>
              <a:ext cx="165611" cy="64777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 rot="60000">
              <a:off x="7804931" y="5384805"/>
              <a:ext cx="2464215" cy="1510301"/>
              <a:chOff x="7805058" y="5384800"/>
              <a:chExt cx="2464215" cy="151030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805058" y="5384800"/>
                <a:ext cx="2464215" cy="1247535"/>
                <a:chOff x="7805058" y="5384800"/>
                <a:chExt cx="2464215" cy="1247535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7805058" y="5384800"/>
                  <a:ext cx="2463800" cy="1240583"/>
                  <a:chOff x="7148286" y="2213430"/>
                  <a:chExt cx="3548743" cy="1240583"/>
                </a:xfrm>
              </p:grpSpPr>
              <p:sp>
                <p:nvSpPr>
                  <p:cNvPr id="43" name="Freeform 42"/>
                  <p:cNvSpPr/>
                  <p:nvPr/>
                </p:nvSpPr>
                <p:spPr>
                  <a:xfrm>
                    <a:off x="7148286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" name="Straight Connector 43"/>
                  <p:cNvCxnSpPr>
                    <a:cxnSpLocks/>
                  </p:cNvCxnSpPr>
                  <p:nvPr/>
                </p:nvCxnSpPr>
                <p:spPr>
                  <a:xfrm flipH="1">
                    <a:off x="7944449" y="3278537"/>
                    <a:ext cx="4082" cy="175476"/>
                  </a:xfrm>
                  <a:prstGeom prst="line">
                    <a:avLst/>
                  </a:prstGeom>
                  <a:ln w="38100">
                    <a:solidFill>
                      <a:srgbClr val="EEB66B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Straight Connector 41"/>
                <p:cNvCxnSpPr>
                  <a:cxnSpLocks/>
                </p:cNvCxnSpPr>
                <p:nvPr/>
              </p:nvCxnSpPr>
              <p:spPr>
                <a:xfrm flipV="1">
                  <a:off x="7805473" y="6603132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/>
              <p:cNvSpPr txBox="1"/>
              <p:nvPr/>
            </p:nvSpPr>
            <p:spPr>
              <a:xfrm>
                <a:off x="8227412" y="6525769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pic>
        <p:nvPicPr>
          <p:cNvPr id="45" name="Picture 4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49EE094-CECE-425A-85F4-74BC83C70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24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Example of a coin toss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Bernoulli trial (single coin toss)</a:t>
                </a:r>
              </a:p>
              <a:p>
                <a:endParaRPr lang="en-US"/>
              </a:p>
              <a:p>
                <a:r>
                  <a:rPr lang="en-US"/>
                  <a:t>Binomial distribution (series of coin tosses with known number of tosses)</a:t>
                </a:r>
              </a:p>
              <a:p>
                <a:endParaRPr lang="pt-BR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10 tosses of a fair coin: 2 turned heads</a:t>
                </a:r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P-value=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37619DF-146B-E5DA-6E9F-C351CE1AD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rtl="0"/>
            <a:r>
              <a:rPr lang="en-US">
                <a:solidFill>
                  <a:schemeClr val="dk1"/>
                </a:solidFill>
              </a:rPr>
              <a:t>S</a:t>
            </a:r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>
                <a:solidFill>
                  <a:schemeClr val="dk1"/>
                </a:solidFill>
              </a:rPr>
              <a:t>M</a:t>
            </a:r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r>
              <a:rPr lang="en-US">
                <a:solidFill>
                  <a:schemeClr val="dk1"/>
                </a:solidFill>
              </a:rPr>
              <a:t>Causality and causal effects</a:t>
            </a:r>
          </a:p>
          <a:p>
            <a:pPr lvl="0" rtl="0"/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Variables and </a:t>
            </a:r>
            <a:r>
              <a:rPr lang="en-US">
                <a:solidFill>
                  <a:schemeClr val="dk1"/>
                </a:solidFill>
              </a:rPr>
              <a:t>their description</a:t>
            </a:r>
          </a:p>
          <a:p>
            <a:pPr lvl="0" rtl="0"/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Measures of central tendency and dispersion</a:t>
            </a:r>
          </a:p>
          <a:p>
            <a:pPr lvl="0" rtl="0"/>
            <a:r>
              <a:rPr lang="en-US" sz="28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Types of distributions and the theoretical distribution</a:t>
            </a:r>
          </a:p>
          <a:p>
            <a:pPr lvl="0" rtl="0"/>
            <a:endParaRPr lang="en-US" sz="2800" kern="120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Definition of the p-value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Probability of observing the data or more extreme assuming the test hypothesis (often being the null hypothesis) is true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E3A473D-CE44-4B3B-87F8-EAFE5FBF8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CB89C-85FC-4045-8155-1F80407C1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25" y="3865338"/>
            <a:ext cx="1809750" cy="2533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97F85E-A387-4D4A-85D3-310DE109B515}"/>
              </a:ext>
            </a:extLst>
          </p:cNvPr>
          <p:cNvSpPr txBox="1"/>
          <p:nvPr/>
        </p:nvSpPr>
        <p:spPr>
          <a:xfrm>
            <a:off x="10121580" y="6393963"/>
            <a:ext cx="166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RA Fisher</a:t>
            </a:r>
          </a:p>
        </p:txBody>
      </p:sp>
    </p:spTree>
    <p:extLst>
      <p:ext uri="{BB962C8B-B14F-4D97-AF65-F5344CB8AC3E}">
        <p14:creationId xmlns:p14="http://schemas.microsoft.com/office/powerpoint/2010/main" val="2321259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Explain p-value in our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Probability of observing 2 heads or more extreme (i.e., less than 2 heads) assuming the test hypothesis (i.e., the coin is fair) is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Probability of observing 2 heads or less assuming the coin is fair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DB6BD85-87D3-40E2-BE95-18E8A27C8E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59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How to calculate probability of 2 heads out of 10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10−2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2!∗8!</m:t>
                        </m:r>
                      </m:den>
                    </m:f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 sz="2000" b="0" i="1">
                  <a:latin typeface="Cambria Math" panose="02040503050406030204" pitchFamily="18" charset="0"/>
                </a:endParaRPr>
              </a:p>
              <a:p>
                <a:endParaRPr lang="en-US" sz="2000" i="1">
                  <a:latin typeface="Cambria Math" panose="02040503050406030204" pitchFamily="18" charset="0"/>
                </a:endParaRPr>
              </a:p>
              <a:p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2!∗8!</m:t>
                          </m:r>
                        </m:den>
                      </m:f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10∗9∗8∗7∗6∗5∗4∗3∗2∗1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2∗1 (8∗7∗6∗5∗4∗3∗2∗1)</m:t>
                          </m:r>
                        </m:den>
                      </m:f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=45∗0.0009765625=0.044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H="1" flipV="1">
            <a:off x="4562631" y="3698388"/>
            <a:ext cx="2786186" cy="1205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313861" y="4041919"/>
            <a:ext cx="2927380" cy="160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399E2CC-58D6-4B3E-BCCE-57E5218D83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2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How to calculate p-value in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11345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p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10−0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1−0.5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10−2</m:t>
                        </m:r>
                      </m:sup>
                    </m:sSup>
                  </m:oMath>
                </a14:m>
                <a:endParaRPr lang="en-US" sz="2000" b="0"/>
              </a:p>
              <a:p>
                <a:endParaRPr lang="en-US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sz="2000" b="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0.0009765625+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0.009765625+0.0439453125=0.05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11345" cy="4351338"/>
              </a:xfrm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49BB6AF-9D8B-452A-AB0C-1F14E11B6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1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 statistical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61651" cy="496737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Hypothesis (coin is fair, from which we can compute probability of getting heads=0.5)</a:t>
            </a:r>
          </a:p>
          <a:p>
            <a:pPr lvl="1"/>
            <a:r>
              <a:rPr lang="en-US" dirty="0"/>
              <a:t>A claim about some aspect of the process that might have given rise to data x=(x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), given in a model of that process</a:t>
            </a:r>
          </a:p>
          <a:p>
            <a:pPr lvl="1"/>
            <a:r>
              <a:rPr lang="en-US" dirty="0"/>
              <a:t>Assign probabilities of different outcomes x assuming the hypothesis is true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Distance function and its distribution (test statistic being number of heads in N tosses)</a:t>
            </a:r>
          </a:p>
          <a:p>
            <a:pPr lvl="1"/>
            <a:r>
              <a:rPr lang="en-US" dirty="0"/>
              <a:t>A function of the sample d(x)</a:t>
            </a:r>
          </a:p>
          <a:p>
            <a:pPr lvl="1"/>
            <a:r>
              <a:rPr lang="en-US" dirty="0"/>
              <a:t>A test statistic that reflects fit or misfit of data x with the hypothesis</a:t>
            </a:r>
          </a:p>
          <a:p>
            <a:pPr lvl="1"/>
            <a:r>
              <a:rPr lang="en-US" dirty="0"/>
              <a:t>Distribution of test statistic can be computed assuming the hypothesis is true 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Test rule (e.g., if number of heads observed ≥ certain number of heads) </a:t>
            </a:r>
          </a:p>
          <a:p>
            <a:pPr lvl="1"/>
            <a:r>
              <a:rPr lang="en-US" dirty="0"/>
              <a:t>Interpretative or methodological rule for inference</a:t>
            </a:r>
          </a:p>
          <a:p>
            <a:pPr lvl="1"/>
            <a:r>
              <a:rPr lang="en-US" dirty="0"/>
              <a:t>E.g., data (x) is evidence of a discrepancy </a:t>
            </a:r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/>
              <a:t> from the hypothesis when d(x)≥ c, for some value of c</a:t>
            </a:r>
          </a:p>
          <a:p>
            <a:pPr lvl="1"/>
            <a:r>
              <a:rPr lang="en-US" dirty="0"/>
              <a:t>Probability that {d(x)≥ c} assuming the hypothesis is true can be calculated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8627" y="6652717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Mayo DG. Statistical inference as severe testing. Cambridge: Cambridge University Press; 2018.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6948" y="6299266"/>
            <a:ext cx="7789703" cy="369332"/>
          </a:xfrm>
          <a:prstGeom prst="rect">
            <a:avLst/>
          </a:prstGeom>
          <a:noFill/>
          <a:ln w="38100">
            <a:solidFill>
              <a:srgbClr val="758FA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20B3823-678C-43DD-886A-AEE07D53B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06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Another example of statistical test within context of HIV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3100" b="1" dirty="0">
                <a:solidFill>
                  <a:srgbClr val="D76D6F"/>
                </a:solidFill>
                <a:latin typeface="Tw Cen MT" panose="020B0602020104020603" pitchFamily="34" charset="0"/>
              </a:rPr>
              <a:t>By Ken Rothman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9342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lphaUcPeriod"/>
                </a:pPr>
                <a:r>
                  <a:rPr lang="en-US" b="1" dirty="0">
                    <a:solidFill>
                      <a:srgbClr val="254B56"/>
                    </a:solidFill>
                  </a:rPr>
                  <a:t>Hypothesis (HIV prevalence in the population is 0.004)</a:t>
                </a:r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r>
                  <a:rPr lang="en-US" b="1" dirty="0">
                    <a:solidFill>
                      <a:srgbClr val="EEB66B"/>
                    </a:solidFill>
                  </a:rPr>
                  <a:t>Test statistic (number of HIV positive subjects in a 1,000 individuals sampled from the population)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D76D6F"/>
                    </a:solidFill>
                    <a:latin typeface="Tw Cen MT" panose="020B0602020104020603" pitchFamily="34" charset="0"/>
                  </a:rPr>
                  <a:t>What is the probability of observing 2 individuals with HIV among the 1,000 selected from the population?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0.004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0.004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=0.146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9342"/>
                <a:ext cx="10515600" cy="4351338"/>
              </a:xfrm>
              <a:blipFill>
                <a:blip r:embed="rId2"/>
                <a:stretch>
                  <a:fillRect l="-110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45976" y="6562165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Rothman KJ, Greenland S, Lash TL. Modern epidemiology. Philadelphia: Wolters Kluwer Health/Lippincott Williams &amp; Wilkins; 2008 Sep 20.</a:t>
            </a:r>
            <a:endParaRPr lang="en-US" sz="20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8602E49-3BA4-486F-9BF8-A13F8B801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4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Another example of statistical test within context of HIV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3100" b="1" dirty="0">
                <a:solidFill>
                  <a:srgbClr val="D76D6F"/>
                </a:solidFill>
                <a:latin typeface="Tw Cen MT" panose="020B0602020104020603" pitchFamily="34" charset="0"/>
              </a:rPr>
              <a:t>By Ken Rothman</a:t>
            </a:r>
            <a:endParaRPr lang="en-US" b="1" dirty="0">
              <a:solidFill>
                <a:srgbClr val="D76D6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75894" cy="2833781"/>
              </a:xfrm>
            </p:spPr>
            <p:txBody>
              <a:bodyPr>
                <a:normAutofit/>
              </a:bodyPr>
              <a:lstStyle/>
              <a:p>
                <a:r>
                  <a:rPr lang="en-US" sz="2400"/>
                  <a:t>Suppose we sampled 1,000 and only one was HIV positive</a:t>
                </a:r>
              </a:p>
              <a:p>
                <a:pPr marL="0" indent="0">
                  <a:buNone/>
                </a:pPr>
                <a:endParaRPr lang="en-US" sz="320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value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1000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0.004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1−0.004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1000−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1000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0.004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1−0.004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1000−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3200"/>
              </a:p>
              <a:p>
                <a:pPr marL="0" indent="0">
                  <a:buNone/>
                </a:pPr>
                <a:endParaRPr lang="en-US" sz="3200"/>
              </a:p>
              <a:p>
                <a:endParaRPr lang="en-US" sz="3200"/>
              </a:p>
              <a:p>
                <a:pPr marL="0" indent="0">
                  <a:buNone/>
                </a:pPr>
                <a:endParaRPr lang="en-US" sz="3200"/>
              </a:p>
              <a:p>
                <a:pPr marL="0" indent="0">
                  <a:buNone/>
                </a:pPr>
                <a:endParaRPr lang="en-US" sz="32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75894" cy="2833781"/>
              </a:xfrm>
              <a:blipFill>
                <a:blip r:embed="rId2"/>
                <a:stretch>
                  <a:fillRect l="-771" t="-3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45976" y="6562165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Rothman KJ, Greenland S, Lash TL. Modern epidemiology. Philadelphia: Wolters Kluwer Health/Lippincott Williams &amp; Wilkins; 2008 Sep 20.</a:t>
            </a:r>
            <a:endParaRPr lang="en-US" sz="200"/>
          </a:p>
        </p:txBody>
      </p:sp>
      <p:sp>
        <p:nvSpPr>
          <p:cNvPr id="5" name="TextBox 4"/>
          <p:cNvSpPr txBox="1"/>
          <p:nvPr/>
        </p:nvSpPr>
        <p:spPr>
          <a:xfrm>
            <a:off x="838200" y="4312237"/>
            <a:ext cx="1099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76D6F"/>
                </a:solidFill>
                <a:latin typeface="Tw Cen MT" panose="020B0602020104020603" pitchFamily="34" charset="0"/>
              </a:rPr>
              <a:t>Probability of observing 1 HIV+ individual or more extreme (i.e., less) in the sample assuming that HIV prevalence in the population is 0.004 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B1DCFC6-6A4E-42F5-BF01-32258F22B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7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P-values describe compatibility of data with the null hypothesis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76D6F"/>
                </a:solidFill>
              </a:rPr>
              <a:t>Range from 0-1 (continuous measure)</a:t>
            </a:r>
          </a:p>
          <a:p>
            <a:pPr lvl="1"/>
            <a:r>
              <a:rPr lang="en-US" dirty="0"/>
              <a:t>0=results (Data) impossible assuming null hypothesis is true</a:t>
            </a:r>
          </a:p>
          <a:p>
            <a:pPr lvl="1"/>
            <a:r>
              <a:rPr lang="en-US" dirty="0"/>
              <a:t>1=results perfectly compatible assuming null is true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254B56"/>
                </a:solidFill>
              </a:rPr>
              <a:t>Null hypothesis significance testing (NHST): dichotomize the p-value</a:t>
            </a:r>
          </a:p>
          <a:p>
            <a:pPr lvl="1"/>
            <a:r>
              <a:rPr lang="en-US" dirty="0"/>
              <a:t>&lt; 0.05 (reject the null hypothesis)</a:t>
            </a:r>
          </a:p>
          <a:p>
            <a:pPr lvl="1"/>
            <a:r>
              <a:rPr lang="en-US" dirty="0"/>
              <a:t>≥ 0.05 (failing to reject the null hypothesis)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9F79D9-B5AB-47ED-B18F-68D52781F1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45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Let’s try an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Each should toss a coin 10 times and see how many heads you get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0B45129-10EA-4C65-9B19-F4191E22A8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01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6358" y="216132"/>
                <a:ext cx="10515600" cy="597525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r>
                  <a:rPr lang="pt-BR"/>
                  <a:t>P(0 heads)=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0.0009765625</m:t>
                    </m:r>
                  </m:oMath>
                </a14:m>
                <a:endParaRPr lang="en-US"/>
              </a:p>
              <a:p>
                <a:r>
                  <a:rPr lang="pt-BR"/>
                  <a:t>P(1 head)=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0.009765625</m:t>
                    </m:r>
                  </m:oMath>
                </a14:m>
                <a:endParaRPr lang="en-US"/>
              </a:p>
              <a:p>
                <a:r>
                  <a:rPr lang="pt-BR"/>
                  <a:t>P(2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0.0439453125</m:t>
                    </m:r>
                  </m:oMath>
                </a14:m>
                <a:endParaRPr lang="en-US"/>
              </a:p>
              <a:p>
                <a:r>
                  <a:rPr lang="pt-BR"/>
                  <a:t>P(3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=0.1171875</m:t>
                    </m:r>
                  </m:oMath>
                </a14:m>
                <a:endParaRPr lang="en-US"/>
              </a:p>
              <a:p>
                <a:r>
                  <a:rPr lang="pt-BR"/>
                  <a:t>P(4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=0.205078125</m:t>
                    </m:r>
                  </m:oMath>
                </a14:m>
                <a:endParaRPr lang="en-US"/>
              </a:p>
              <a:p>
                <a:r>
                  <a:rPr lang="pt-BR"/>
                  <a:t>P(5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=0.24609375</m:t>
                    </m:r>
                  </m:oMath>
                </a14:m>
                <a:endParaRPr lang="en-US"/>
              </a:p>
              <a:p>
                <a:r>
                  <a:rPr lang="pt-BR"/>
                  <a:t>P(6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=0.205078125</m:t>
                    </m:r>
                  </m:oMath>
                </a14:m>
                <a:endParaRPr lang="en-US"/>
              </a:p>
              <a:p>
                <a:r>
                  <a:rPr lang="pt-BR"/>
                  <a:t>P(7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=0.1171875</m:t>
                    </m:r>
                  </m:oMath>
                </a14:m>
                <a:endParaRPr lang="en-US"/>
              </a:p>
              <a:p>
                <a:r>
                  <a:rPr lang="pt-BR"/>
                  <a:t>P(8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0.0439453125</m:t>
                    </m:r>
                  </m:oMath>
                </a14:m>
                <a:endParaRPr lang="en-US"/>
              </a:p>
              <a:p>
                <a:r>
                  <a:rPr lang="pt-BR"/>
                  <a:t>P(9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0.009765625</m:t>
                    </m:r>
                  </m:oMath>
                </a14:m>
                <a:endParaRPr lang="en-US"/>
              </a:p>
              <a:p>
                <a:r>
                  <a:rPr lang="pt-BR"/>
                  <a:t>P(10 heads)=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0.0009765625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6358" y="216132"/>
                <a:ext cx="10515600" cy="5975257"/>
              </a:xfrm>
              <a:blipFill>
                <a:blip r:embed="rId2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>
            <a:off x="7299494" y="564774"/>
            <a:ext cx="537883" cy="5277971"/>
          </a:xfrm>
          <a:prstGeom prst="rightBrace">
            <a:avLst>
              <a:gd name="adj1" fmla="val 106268"/>
              <a:gd name="adj2" fmla="val 42191"/>
            </a:avLst>
          </a:prstGeom>
          <a:ln w="3810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53641" y="2471068"/>
            <a:ext cx="356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76012" y="50426"/>
                <a:ext cx="4567516" cy="1431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/>
                  <a:t>Calculate p-value using the formula</a:t>
                </a:r>
              </a:p>
              <a:p>
                <a:r>
                  <a:rPr lang="pt-BR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h𝑒𝑎𝑑𝑠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h𝑒𝑎𝑑𝑠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2" y="50426"/>
                <a:ext cx="4567516" cy="1431097"/>
              </a:xfrm>
              <a:prstGeom prst="rect">
                <a:avLst/>
              </a:prstGeom>
              <a:blipFill>
                <a:blip r:embed="rId3"/>
                <a:stretch>
                  <a:fillRect l="-1068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25DDFE1-604A-4068-B158-89D5921E69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8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Population variance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/>
                  <a:t>Calculate</a:t>
                </a:r>
                <a:r>
                  <a:rPr lang="en-US" sz="2000" b="0"/>
                  <a:t> </a:t>
                </a:r>
                <a:r>
                  <a:rPr lang="en-US" sz="2000" b="1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277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Subtract the mean from each value</a:t>
            </a:r>
          </a:p>
          <a:p>
            <a:r>
              <a:rPr lang="en-US"/>
              <a:t>19 - 19.75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19 - 19.75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20 - 19.75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21 - 19.75</a:t>
            </a:r>
          </a:p>
          <a:p>
            <a:r>
              <a:rPr lang="en-US"/>
              <a:t>-0.75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-0.75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0.25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Square the values in step 2</a:t>
            </a:r>
          </a:p>
          <a:p>
            <a:r>
              <a:rPr lang="en-US"/>
              <a:t>0.56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 0.56</a:t>
            </a:r>
            <a:r>
              <a:rPr lang="en-US" sz="1800" b="1">
                <a:solidFill>
                  <a:srgbClr val="D76D6F"/>
                </a:solidFill>
              </a:rPr>
              <a:t>, 		</a:t>
            </a:r>
            <a:r>
              <a:rPr lang="en-US" sz="1800"/>
              <a:t>0.06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 sz="1800"/>
              <a:t>1.56</a:t>
            </a:r>
            <a:r>
              <a:rPr lang="en-US" sz="1800" b="1">
                <a:solidFill>
                  <a:srgbClr val="D76D6F"/>
                </a:solidFill>
              </a:rPr>
              <a:t>	</a:t>
            </a:r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Add the values in step 3 and divided by the number of observations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0.69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3CEDFC6-AA69-F40B-5C83-C58EE9B8C86C}"/>
              </a:ext>
            </a:extLst>
          </p:cNvPr>
          <p:cNvSpPr txBox="1"/>
          <p:nvPr/>
        </p:nvSpPr>
        <p:spPr>
          <a:xfrm>
            <a:off x="928150" y="2186211"/>
            <a:ext cx="745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r>
              <a:rPr lang="en-US" sz="2400" b="1">
                <a:solidFill>
                  <a:srgbClr val="254B56"/>
                </a:solidFill>
                <a:latin typeface="Tw Cen MT" panose="020B0602020104020603" pitchFamily="34" charset="0"/>
              </a:rPr>
              <a:t> of 4 people</a:t>
            </a:r>
            <a:endParaRPr lang="en-US" sz="2400" b="1">
              <a:latin typeface="Tw Cen MT" panose="020B0602020104020603" pitchFamily="34" charset="0"/>
            </a:endParaRPr>
          </a:p>
          <a:p>
            <a:r>
              <a:rPr lang="en-US" sz="2400" b="1">
                <a:latin typeface="Tw Cen MT" panose="020B0602020104020603" pitchFamily="34" charset="0"/>
              </a:rPr>
              <a:t>19		19		20		21</a:t>
            </a:r>
          </a:p>
        </p:txBody>
      </p:sp>
    </p:spTree>
    <p:extLst>
      <p:ext uri="{BB962C8B-B14F-4D97-AF65-F5344CB8AC3E}">
        <p14:creationId xmlns:p14="http://schemas.microsoft.com/office/powerpoint/2010/main" val="3854232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come the p-value differed with each experiment?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Dance of the p-values (by psychologist Cumming)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p-value is random and has a distribution if we repeat the experiment many times (infinitely large number of repetitions)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2529DC6-D4BE-4C87-84EA-889B9F578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51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look at the effect of fluoride on caries</a:t>
            </a:r>
          </a:p>
          <a:p>
            <a:endParaRPr lang="en-US"/>
          </a:p>
          <a:p>
            <a:r>
              <a:rPr lang="en-US"/>
              <a:t>Null hypothesis: fluoride has no effect on caries</a:t>
            </a:r>
          </a:p>
          <a:p>
            <a:endParaRPr lang="en-US"/>
          </a:p>
          <a:p>
            <a:r>
              <a:rPr lang="en-US"/>
              <a:t>We do the same study investigating the effect of fluoride on caries many times and look at the distribution of the p-values</a:t>
            </a:r>
          </a:p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5C40AFA-B7C7-4040-85BB-E24A863050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0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Tw Cen MT" panose="020B0602020104020603" pitchFamily="34" charset="0"/>
              </a:rPr>
              <a:t>Explanation of distribution of the p-value if the null was true (fluoride has no effect on caries)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Uniform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12657"/>
            <a:ext cx="10058400" cy="4089077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F673695-8A6A-4875-B7EA-2F4576DBA8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08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Tw Cen MT" panose="020B0602020104020603" pitchFamily="34" charset="0"/>
              </a:rPr>
              <a:t>Explanation of distribution of the p-value if the null was false (fluoride has an effect on caries)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Skewed distribution to the right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02702"/>
            <a:ext cx="10058400" cy="4141424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C80B127-111A-4BC8-B580-9E79502F4E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78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Test this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https://magnusnordmo.shinyapps.io/pvalue/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54473"/>
            <a:ext cx="10058400" cy="3290173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AB4D421-E366-403B-8320-5F6276902B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58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Explanation of null hypothesis significance testing (NHST)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2396"/>
              </p:ext>
            </p:extLst>
          </p:nvPr>
        </p:nvGraphicFramePr>
        <p:xfrm>
          <a:off x="276447" y="2649319"/>
          <a:ext cx="114689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22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</a:t>
                      </a:r>
                      <a:r>
                        <a:rPr lang="en-US" sz="2400" baseline="0" dirty="0"/>
                        <a:t> negative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D1846BC-B002-4429-833E-6483FAFEC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71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Explanation of type 1 (</a:t>
            </a:r>
            <a:r>
              <a:rPr lang="el-GR" b="1" dirty="0"/>
              <a:t>α</a:t>
            </a:r>
            <a:r>
              <a:rPr lang="en-US" b="1" dirty="0">
                <a:latin typeface="Tw Cen MT" panose="020B0602020104020603" pitchFamily="34" charset="0"/>
              </a:rPr>
              <a:t>) error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Probability of a significant result when the null hypothesis is true </a:t>
            </a:r>
          </a:p>
          <a:p>
            <a:endParaRPr lang="en-US"/>
          </a:p>
          <a:p>
            <a:r>
              <a:rPr lang="en-US"/>
              <a:t>Number of times we would wrongly reject the null hypothesis out of infinitely large number of repetitions if the null hypothesis is true 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2D8CE96-0542-4C41-BAB1-37BECE6FA3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34FB1F-5F5E-520B-C146-75E6EAE4C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76999"/>
              </p:ext>
            </p:extLst>
          </p:nvPr>
        </p:nvGraphicFramePr>
        <p:xfrm>
          <a:off x="361507" y="4166231"/>
          <a:ext cx="114689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22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positive </a:t>
                      </a:r>
                      <a:r>
                        <a:rPr lang="en-US" sz="2400" b="0" dirty="0">
                          <a:latin typeface="+mn-lt"/>
                        </a:rPr>
                        <a:t>(</a:t>
                      </a:r>
                      <a:r>
                        <a:rPr lang="el-GR" sz="2400" b="0" dirty="0">
                          <a:latin typeface="+mn-lt"/>
                        </a:rPr>
                        <a:t>α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</a:t>
                      </a:r>
                      <a:r>
                        <a:rPr lang="en-US" sz="2400" baseline="0" dirty="0"/>
                        <a:t> negative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079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Explanation of type 2 (</a:t>
            </a:r>
            <a:r>
              <a:rPr lang="el-GR" b="1" dirty="0"/>
              <a:t>β</a:t>
            </a:r>
            <a:r>
              <a:rPr lang="en-US" b="1" dirty="0">
                <a:latin typeface="Tw Cen MT" panose="020B0602020104020603" pitchFamily="34" charset="0"/>
              </a:rPr>
              <a:t>) error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of a non-significant result when the null hypothesis is false</a:t>
            </a:r>
          </a:p>
          <a:p>
            <a:endParaRPr lang="en-US" dirty="0"/>
          </a:p>
          <a:p>
            <a:r>
              <a:rPr lang="en-US" dirty="0"/>
              <a:t>Number of times we would wrongly fail to reject the null hypothesis out of infinitely large number of repetitions if the null hypothesis is false </a:t>
            </a:r>
          </a:p>
          <a:p>
            <a:endParaRPr lang="en-US" dirty="0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A89849B-3586-49A3-ADF9-8657DFE7C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05E768-22A4-186C-372E-ECDE45535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92780"/>
              </p:ext>
            </p:extLst>
          </p:nvPr>
        </p:nvGraphicFramePr>
        <p:xfrm>
          <a:off x="367079" y="4439603"/>
          <a:ext cx="114689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22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</a:t>
                      </a:r>
                      <a:r>
                        <a:rPr lang="en-US" sz="2400" baseline="0" dirty="0"/>
                        <a:t> negative </a:t>
                      </a:r>
                      <a:r>
                        <a:rPr lang="en-US" sz="2400" b="0" dirty="0">
                          <a:latin typeface="+mn-lt"/>
                        </a:rPr>
                        <a:t>(</a:t>
                      </a:r>
                      <a:r>
                        <a:rPr lang="el-GR" sz="2400" b="0" dirty="0">
                          <a:latin typeface="+mn-lt"/>
                        </a:rPr>
                        <a:t>β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853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Explanation of statistical power </a:t>
            </a:r>
            <a:r>
              <a:rPr lang="en-US" sz="4400" b="1" dirty="0">
                <a:latin typeface="Tw Cen MT" panose="020B0602020104020603" pitchFamily="34" charset="0"/>
              </a:rPr>
              <a:t>(1-</a:t>
            </a:r>
            <a:r>
              <a:rPr lang="el-GR" sz="4400" b="1" dirty="0">
                <a:latin typeface="+mn-lt"/>
              </a:rPr>
              <a:t>β</a:t>
            </a:r>
            <a:r>
              <a:rPr lang="en-US" sz="4400" b="1" dirty="0">
                <a:latin typeface="Tw Cen MT" panose="020B0602020104020603" pitchFamily="34" charset="0"/>
              </a:rPr>
              <a:t>)</a:t>
            </a:r>
            <a:endParaRPr lang="en-US" b="1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Probability of a significant result when the null hypothesis is false </a:t>
            </a:r>
          </a:p>
          <a:p>
            <a:endParaRPr lang="en-US"/>
          </a:p>
          <a:p>
            <a:r>
              <a:rPr lang="en-US"/>
              <a:t>Number of times we would correctly reject the null hypothesis out of infinitely large number of repetitions if the null hypothesis is false </a:t>
            </a:r>
          </a:p>
          <a:p>
            <a:endParaRPr lang="en-US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BDF48BA-1F73-44F0-A43D-468B35852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8B6F34-7EB9-5F52-E205-006A8B020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877617"/>
              </p:ext>
            </p:extLst>
          </p:nvPr>
        </p:nvGraphicFramePr>
        <p:xfrm>
          <a:off x="297713" y="4439603"/>
          <a:ext cx="114689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22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positive (1-</a:t>
                      </a:r>
                      <a:r>
                        <a:rPr lang="el-GR" sz="2400" b="0" dirty="0">
                          <a:latin typeface="+mn-lt"/>
                        </a:rPr>
                        <a:t>β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</a:t>
                      </a:r>
                      <a:r>
                        <a:rPr lang="en-US" sz="2400" baseline="0" dirty="0"/>
                        <a:t> negative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815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Summary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C91E3CA-6785-49C2-8528-FB996EB711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441DE-5FEF-2047-E1CE-95EC74392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895817"/>
              </p:ext>
            </p:extLst>
          </p:nvPr>
        </p:nvGraphicFramePr>
        <p:xfrm>
          <a:off x="361507" y="2773835"/>
          <a:ext cx="1146898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22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3194383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positive </a:t>
                      </a:r>
                      <a:r>
                        <a:rPr lang="en-US" sz="2400" b="0" dirty="0">
                          <a:latin typeface="+mn-lt"/>
                        </a:rPr>
                        <a:t>(</a:t>
                      </a:r>
                      <a:r>
                        <a:rPr lang="el-GR" sz="2400" b="0" dirty="0">
                          <a:latin typeface="+mn-lt"/>
                        </a:rPr>
                        <a:t>α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positive (1-</a:t>
                      </a:r>
                      <a:r>
                        <a:rPr lang="el-GR" sz="2400" b="0" dirty="0">
                          <a:latin typeface="+mn-lt"/>
                        </a:rPr>
                        <a:t>β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</a:t>
                      </a:r>
                      <a:r>
                        <a:rPr lang="en-US" sz="2400" baseline="0" dirty="0"/>
                        <a:t> negative </a:t>
                      </a:r>
                      <a:r>
                        <a:rPr lang="en-US" sz="2400" b="0" dirty="0">
                          <a:latin typeface="+mn-lt"/>
                        </a:rPr>
                        <a:t>(</a:t>
                      </a:r>
                      <a:r>
                        <a:rPr lang="el-GR" sz="2400" b="0" dirty="0">
                          <a:latin typeface="+mn-lt"/>
                        </a:rPr>
                        <a:t>β</a:t>
                      </a:r>
                      <a:r>
                        <a:rPr lang="en-US" sz="2400" b="0" dirty="0">
                          <a:latin typeface="+mn-lt"/>
                        </a:rPr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14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E3BFF7-3C2D-9E44-93DD-45B26813A5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5" name="Graphic 4" descr="Woman with solid fill">
            <a:extLst>
              <a:ext uri="{FF2B5EF4-FFF2-40B4-BE49-F238E27FC236}">
                <a16:creationId xmlns:a16="http://schemas.microsoft.com/office/drawing/2014/main" id="{444E1A32-D9B6-AB60-7979-8D94BC87B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4854" y="2170532"/>
            <a:ext cx="731520" cy="73152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76482A65-80C9-E7A8-31B0-0213D5ED1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170532"/>
            <a:ext cx="731520" cy="731520"/>
          </a:xfrm>
          <a:prstGeom prst="rect">
            <a:avLst/>
          </a:prstGeom>
        </p:spPr>
      </p:pic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6284DF2A-2F11-50BD-86A6-7D3910CCB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114" y="3024565"/>
            <a:ext cx="731520" cy="731520"/>
          </a:xfrm>
          <a:prstGeom prst="rect">
            <a:avLst/>
          </a:prstGeom>
        </p:spPr>
      </p:pic>
      <p:pic>
        <p:nvPicPr>
          <p:cNvPr id="8" name="Graphic 7" descr="Woman with solid fill">
            <a:extLst>
              <a:ext uri="{FF2B5EF4-FFF2-40B4-BE49-F238E27FC236}">
                <a16:creationId xmlns:a16="http://schemas.microsoft.com/office/drawing/2014/main" id="{FB4A4AF3-C664-BB66-1642-D6B3EA00F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901078"/>
            <a:ext cx="731520" cy="731520"/>
          </a:xfrm>
          <a:prstGeom prst="rect">
            <a:avLst/>
          </a:prstGeom>
        </p:spPr>
      </p:pic>
      <p:pic>
        <p:nvPicPr>
          <p:cNvPr id="9" name="Graphic 8" descr="Woman with solid fill">
            <a:extLst>
              <a:ext uri="{FF2B5EF4-FFF2-40B4-BE49-F238E27FC236}">
                <a16:creationId xmlns:a16="http://schemas.microsoft.com/office/drawing/2014/main" id="{DE00DE9A-1B56-D37F-4453-9DEA6A3A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718" y="2188291"/>
            <a:ext cx="731520" cy="731520"/>
          </a:xfrm>
          <a:prstGeom prst="rect">
            <a:avLst/>
          </a:prstGeom>
        </p:spPr>
      </p:pic>
      <p:pic>
        <p:nvPicPr>
          <p:cNvPr id="10" name="Graphic 9" descr="Woman with solid fill">
            <a:extLst>
              <a:ext uri="{FF2B5EF4-FFF2-40B4-BE49-F238E27FC236}">
                <a16:creationId xmlns:a16="http://schemas.microsoft.com/office/drawing/2014/main" id="{EE2C5F85-4A9C-15A4-DD55-A056C3B3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230" y="3038307"/>
            <a:ext cx="731520" cy="731520"/>
          </a:xfrm>
          <a:prstGeom prst="rect">
            <a:avLst/>
          </a:prstGeom>
        </p:spPr>
      </p:pic>
      <p:pic>
        <p:nvPicPr>
          <p:cNvPr id="11" name="Graphic 10" descr="Woman with solid fill">
            <a:extLst>
              <a:ext uri="{FF2B5EF4-FFF2-40B4-BE49-F238E27FC236}">
                <a16:creationId xmlns:a16="http://schemas.microsoft.com/office/drawing/2014/main" id="{9007091B-F57C-7E6E-C07A-5707664E7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0566" y="3888374"/>
            <a:ext cx="731520" cy="73152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8C28DC3A-27C2-65ED-4669-8863B9018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908068"/>
            <a:ext cx="731520" cy="73152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B7BC9E43-AB60-2DAD-3183-D5DCB3931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7444" y="2174762"/>
            <a:ext cx="731520" cy="73152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6478BE22-AEC2-612B-82C2-E6973B964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901852"/>
            <a:ext cx="731520" cy="73152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D84CEDE3-308A-ECC2-B370-03BC884F1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54" y="3031555"/>
            <a:ext cx="731520" cy="73152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D8113D81-C298-3CD5-4722-48E716288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015" y="3080187"/>
            <a:ext cx="731520" cy="73152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C0CB346D-21E6-37AB-8D80-8C9A677D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287" y="2170532"/>
            <a:ext cx="731520" cy="731520"/>
          </a:xfrm>
          <a:prstGeom prst="rect">
            <a:avLst/>
          </a:prstGeom>
        </p:spPr>
      </p:pic>
      <p:pic>
        <p:nvPicPr>
          <p:cNvPr id="18" name="Graphic 17" descr="Woman with solid fill">
            <a:extLst>
              <a:ext uri="{FF2B5EF4-FFF2-40B4-BE49-F238E27FC236}">
                <a16:creationId xmlns:a16="http://schemas.microsoft.com/office/drawing/2014/main" id="{8BE9821E-B0E3-1BDF-B8AF-47F99D11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7201" y="3024565"/>
            <a:ext cx="731520" cy="731520"/>
          </a:xfrm>
          <a:prstGeom prst="rect">
            <a:avLst/>
          </a:prstGeom>
        </p:spPr>
      </p:pic>
      <p:pic>
        <p:nvPicPr>
          <p:cNvPr id="19" name="Graphic 18" descr="Woman with solid fill">
            <a:extLst>
              <a:ext uri="{FF2B5EF4-FFF2-40B4-BE49-F238E27FC236}">
                <a16:creationId xmlns:a16="http://schemas.microsoft.com/office/drawing/2014/main" id="{FE7DADAC-D74D-1874-5D84-46E0D6CCA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287" y="3901078"/>
            <a:ext cx="731520" cy="731520"/>
          </a:xfrm>
          <a:prstGeom prst="rect">
            <a:avLst/>
          </a:prstGeom>
        </p:spPr>
      </p:pic>
      <p:pic>
        <p:nvPicPr>
          <p:cNvPr id="20" name="Graphic 19" descr="Woman with solid fill">
            <a:extLst>
              <a:ext uri="{FF2B5EF4-FFF2-40B4-BE49-F238E27FC236}">
                <a16:creationId xmlns:a16="http://schemas.microsoft.com/office/drawing/2014/main" id="{8ACB2840-616A-0181-9B2F-3DEBD2763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6379" y="3142848"/>
            <a:ext cx="731520" cy="731520"/>
          </a:xfrm>
          <a:prstGeom prst="rect">
            <a:avLst/>
          </a:prstGeom>
        </p:spPr>
      </p:pic>
      <p:pic>
        <p:nvPicPr>
          <p:cNvPr id="21" name="Graphic 20" descr="Woman with solid fill">
            <a:extLst>
              <a:ext uri="{FF2B5EF4-FFF2-40B4-BE49-F238E27FC236}">
                <a16:creationId xmlns:a16="http://schemas.microsoft.com/office/drawing/2014/main" id="{C35B068A-084B-2702-3A87-64FD1D32D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4495" y="3156590"/>
            <a:ext cx="731520" cy="73152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1C55094F-EA97-8DCD-B264-2FECBB0C4A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33119" y="4026351"/>
            <a:ext cx="731520" cy="73152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AD391D46-D043-FC7D-A934-F6156D5E56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5709" y="2293045"/>
            <a:ext cx="731520" cy="73152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3B13C6FB-17D9-DFB3-CFFB-2A5496D42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5552" y="2288815"/>
            <a:ext cx="731520" cy="7315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7B9477-ADF7-3A86-704D-7BF4C08D7D78}"/>
              </a:ext>
            </a:extLst>
          </p:cNvPr>
          <p:cNvSpPr txBox="1"/>
          <p:nvPr/>
        </p:nvSpPr>
        <p:spPr>
          <a:xfrm>
            <a:off x="744338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D76D6F"/>
                </a:solidFill>
                <a:latin typeface="Tw Cen MT" panose="020B0602020104020603" pitchFamily="34" charset="0"/>
              </a:rPr>
              <a:t>Population</a:t>
            </a:r>
            <a:endParaRPr lang="en-US" sz="4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FC5D5-A051-4FFC-2BBC-08833AE778EC}"/>
              </a:ext>
            </a:extLst>
          </p:cNvPr>
          <p:cNvSpPr txBox="1"/>
          <p:nvPr/>
        </p:nvSpPr>
        <p:spPr>
          <a:xfrm>
            <a:off x="7731563" y="1440051"/>
            <a:ext cx="344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254B56"/>
                </a:solidFill>
                <a:latin typeface="Tw Cen MT" panose="020B0602020104020603" pitchFamily="34" charset="0"/>
              </a:rPr>
              <a:t>Sample</a:t>
            </a:r>
            <a:endParaRPr lang="en-US" sz="4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D77F1-BFBE-D0D7-74EA-FD5558878C54}"/>
              </a:ext>
            </a:extLst>
          </p:cNvPr>
          <p:cNvSpPr txBox="1"/>
          <p:nvPr/>
        </p:nvSpPr>
        <p:spPr>
          <a:xfrm>
            <a:off x="240059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w Cen MT" panose="020B0602020104020603" pitchFamily="34" charset="0"/>
              </a:rPr>
              <a:t>We want to get the distribution in the population (mean and variance)</a:t>
            </a:r>
          </a:p>
        </p:txBody>
      </p:sp>
      <p:pic>
        <p:nvPicPr>
          <p:cNvPr id="28" name="Graphic 27" descr="Money with solid fill">
            <a:extLst>
              <a:ext uri="{FF2B5EF4-FFF2-40B4-BE49-F238E27FC236}">
                <a16:creationId xmlns:a16="http://schemas.microsoft.com/office/drawing/2014/main" id="{0670967D-16B7-D491-1FF3-F4C0C3B0C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2257" y="2536292"/>
            <a:ext cx="1463040" cy="14630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624A6F-D867-F187-1231-6D6C69EA30E6}"/>
              </a:ext>
            </a:extLst>
          </p:cNvPr>
          <p:cNvSpPr txBox="1"/>
          <p:nvPr/>
        </p:nvSpPr>
        <p:spPr>
          <a:xfrm>
            <a:off x="5086441" y="3795584"/>
            <a:ext cx="206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w Cen MT" panose="020B0602020104020603" pitchFamily="34" charset="0"/>
              </a:rPr>
              <a:t>Because of limited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B8E83-0D3B-5F27-5639-42A350371D98}"/>
              </a:ext>
            </a:extLst>
          </p:cNvPr>
          <p:cNvSpPr txBox="1"/>
          <p:nvPr/>
        </p:nvSpPr>
        <p:spPr>
          <a:xfrm>
            <a:off x="6785297" y="4810733"/>
            <a:ext cx="49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w Cen MT" panose="020B0602020104020603" pitchFamily="34" charset="0"/>
              </a:rPr>
              <a:t>We get the distribution in the sample (mean and variance)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DFD1D6-88B1-4B8E-C7CA-251B92EEFD6E}"/>
              </a:ext>
            </a:extLst>
          </p:cNvPr>
          <p:cNvSpPr txBox="1"/>
          <p:nvPr/>
        </p:nvSpPr>
        <p:spPr>
          <a:xfrm>
            <a:off x="4138578" y="6043330"/>
            <a:ext cx="434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EEB66B"/>
                </a:solidFill>
                <a:latin typeface="Tw Cen MT" panose="020B0602020104020603" pitchFamily="34" charset="0"/>
              </a:rPr>
              <a:t>H</a:t>
            </a:r>
            <a:r>
              <a:rPr lang="en-US" sz="1800" b="1">
                <a:solidFill>
                  <a:srgbClr val="EEB66B"/>
                </a:solidFill>
                <a:latin typeface="Tw Cen MT" panose="020B0602020104020603" pitchFamily="34" charset="0"/>
              </a:rPr>
              <a:t>ope to approximate the population</a:t>
            </a:r>
            <a:endParaRPr lang="en-US">
              <a:solidFill>
                <a:srgbClr val="EEB66B"/>
              </a:solidFill>
            </a:endParaRPr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1759CCBB-3EF6-1C7E-F47E-53EA945A2C7F}"/>
              </a:ext>
            </a:extLst>
          </p:cNvPr>
          <p:cNvSpPr/>
          <p:nvPr/>
        </p:nvSpPr>
        <p:spPr>
          <a:xfrm flipH="1">
            <a:off x="5018887" y="5287020"/>
            <a:ext cx="2585071" cy="728970"/>
          </a:xfrm>
          <a:prstGeom prst="curvedUpArrow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39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20630"/>
              </p:ext>
            </p:extLst>
          </p:nvPr>
        </p:nvGraphicFramePr>
        <p:xfrm>
          <a:off x="205564" y="2467787"/>
          <a:ext cx="7619999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2357782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2449906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  <a:gridCol w="907311">
                  <a:extLst>
                    <a:ext uri="{9D8B030D-6E8A-4147-A177-3AD203B41FA5}">
                      <a16:colId xmlns:a16="http://schemas.microsoft.com/office/drawing/2014/main" val="145582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(50%)=500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(50%)=500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4127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67382" y="3151523"/>
            <a:ext cx="4831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Type 1 error rate=100/500=20%</a:t>
            </a:r>
          </a:p>
          <a:p>
            <a:endParaRPr lang="en-US" b="1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Type 2 error rate=100/500=20%</a:t>
            </a:r>
          </a:p>
          <a:p>
            <a:endParaRPr lang="en-US" b="1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Power=1-type 2 error rate=400/500=80%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742" y="1690688"/>
            <a:ext cx="739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 believe that null hypothesis is equally likely to be true or false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B0E3E9D-3809-4B24-BBD7-83AB259EE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76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741" y="1699697"/>
            <a:ext cx="746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 believe that null hypothesis is more likely to be true than false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5E0F881-F2D1-46C9-872B-17208826A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802084-F6D1-0817-2FB4-D4C7DA540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39019"/>
              </p:ext>
            </p:extLst>
          </p:nvPr>
        </p:nvGraphicFramePr>
        <p:xfrm>
          <a:off x="205564" y="2467787"/>
          <a:ext cx="7619999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345755829"/>
                    </a:ext>
                  </a:extLst>
                </a:gridCol>
                <a:gridCol w="2357782">
                  <a:extLst>
                    <a:ext uri="{9D8B030D-6E8A-4147-A177-3AD203B41FA5}">
                      <a16:colId xmlns:a16="http://schemas.microsoft.com/office/drawing/2014/main" val="2618602672"/>
                    </a:ext>
                  </a:extLst>
                </a:gridCol>
                <a:gridCol w="2449906">
                  <a:extLst>
                    <a:ext uri="{9D8B030D-6E8A-4147-A177-3AD203B41FA5}">
                      <a16:colId xmlns:a16="http://schemas.microsoft.com/office/drawing/2014/main" val="3969005049"/>
                    </a:ext>
                  </a:extLst>
                </a:gridCol>
                <a:gridCol w="907311">
                  <a:extLst>
                    <a:ext uri="{9D8B030D-6E8A-4147-A177-3AD203B41FA5}">
                      <a16:colId xmlns:a16="http://schemas.microsoft.com/office/drawing/2014/main" val="145582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 hypothesis is true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 hypothesis is false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0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Reject the null (significant finding)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6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Fail to reject the null (non-significant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finding)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4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(80%)=800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(20%)=200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412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9604E44-F36F-DF4C-2C42-3313006A91E1}"/>
              </a:ext>
            </a:extLst>
          </p:cNvPr>
          <p:cNvSpPr txBox="1"/>
          <p:nvPr/>
        </p:nvSpPr>
        <p:spPr>
          <a:xfrm>
            <a:off x="7967382" y="3151523"/>
            <a:ext cx="4831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Type 1 error rate=100/800=12.5%</a:t>
            </a:r>
          </a:p>
          <a:p>
            <a:endParaRPr lang="en-US" b="1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Type 2 error rate=100/200=50%</a:t>
            </a:r>
          </a:p>
          <a:p>
            <a:endParaRPr lang="en-US" b="1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Power=1-type 2 error rate=100/200=50%</a:t>
            </a:r>
          </a:p>
        </p:txBody>
      </p:sp>
    </p:spTree>
    <p:extLst>
      <p:ext uri="{BB962C8B-B14F-4D97-AF65-F5344CB8AC3E}">
        <p14:creationId xmlns:p14="http://schemas.microsoft.com/office/powerpoint/2010/main" val="3213900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Explanation of null hypothesis significance testing (NHST)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decision making based on infinitely large number of repetitions of the same experiment </a:t>
            </a:r>
          </a:p>
          <a:p>
            <a:endParaRPr lang="en-US"/>
          </a:p>
          <a:p>
            <a:r>
              <a:rPr lang="en-US"/>
              <a:t>Works well in industrial setting (e.g., manufacturing)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32C8F6-80BE-4B1D-A23C-117C22887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7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Definition of p-value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Probability of observing the data or more extreme assuming the entire model is true</a:t>
            </a:r>
          </a:p>
          <a:p>
            <a:r>
              <a:rPr lang="en-US" dirty="0"/>
              <a:t>Assuming the entire model is true:</a:t>
            </a:r>
          </a:p>
          <a:p>
            <a:pPr lvl="1"/>
            <a:r>
              <a:rPr lang="en-US" dirty="0"/>
              <a:t>Test hypothesis (often being the null) is true</a:t>
            </a:r>
          </a:p>
          <a:p>
            <a:pPr lvl="1"/>
            <a:r>
              <a:rPr lang="en-US" dirty="0"/>
              <a:t>Auxiliary assumptions</a:t>
            </a:r>
          </a:p>
          <a:p>
            <a:pPr lvl="2"/>
            <a:r>
              <a:rPr lang="en-US" dirty="0"/>
              <a:t>Randomization/random sample</a:t>
            </a:r>
          </a:p>
          <a:p>
            <a:pPr lvl="2"/>
            <a:r>
              <a:rPr lang="en-US" dirty="0"/>
              <a:t>No confounding</a:t>
            </a:r>
          </a:p>
          <a:p>
            <a:pPr lvl="2"/>
            <a:r>
              <a:rPr lang="en-US" dirty="0"/>
              <a:t>No measurement error</a:t>
            </a:r>
          </a:p>
          <a:p>
            <a:pPr lvl="2"/>
            <a:r>
              <a:rPr lang="en-US" dirty="0"/>
              <a:t>No selection bias</a:t>
            </a:r>
          </a:p>
          <a:p>
            <a:pPr lvl="2"/>
            <a:r>
              <a:rPr lang="en-US" dirty="0"/>
              <a:t>No p-hacking</a:t>
            </a:r>
          </a:p>
          <a:p>
            <a:pPr lvl="2"/>
            <a:r>
              <a:rPr lang="en-US" dirty="0"/>
              <a:t>No hypothesizing after results are known (HARKING)</a:t>
            </a:r>
          </a:p>
          <a:p>
            <a:pPr lvl="2"/>
            <a:r>
              <a:rPr lang="en-US" dirty="0"/>
              <a:t>No fraud</a:t>
            </a:r>
          </a:p>
          <a:p>
            <a:pPr lvl="2"/>
            <a:r>
              <a:rPr lang="en-US" dirty="0"/>
              <a:t>Functional form is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AE8BE9-8BED-4626-B3B2-AD024A7E0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38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 statistical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Hypothesis</a:t>
            </a:r>
          </a:p>
          <a:p>
            <a:pPr lvl="1"/>
            <a:r>
              <a:rPr lang="en-US" dirty="0"/>
              <a:t>A claim about some aspect of the process that might have given rise to data x=(x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), given in a model of that process</a:t>
            </a:r>
          </a:p>
          <a:p>
            <a:pPr lvl="1"/>
            <a:r>
              <a:rPr lang="en-US" dirty="0"/>
              <a:t>Assign probabilities of different outcomes x assuming the hypothesis is true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Distance function and its distribution</a:t>
            </a:r>
          </a:p>
          <a:p>
            <a:pPr lvl="1"/>
            <a:r>
              <a:rPr lang="en-US" dirty="0"/>
              <a:t>A function of the sample d(x)</a:t>
            </a:r>
          </a:p>
          <a:p>
            <a:pPr lvl="1"/>
            <a:r>
              <a:rPr lang="en-US" dirty="0"/>
              <a:t>A test statistic that reflects fit or misfit of data x with the hypothesis</a:t>
            </a:r>
          </a:p>
          <a:p>
            <a:pPr lvl="1"/>
            <a:r>
              <a:rPr lang="en-US" dirty="0"/>
              <a:t>Distribution of test statistic can be computed assuming the hypothesis is true 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Test rule </a:t>
            </a:r>
          </a:p>
          <a:p>
            <a:pPr lvl="1"/>
            <a:r>
              <a:rPr lang="en-US" dirty="0"/>
              <a:t>Interpretative or methodological rule for inference</a:t>
            </a:r>
          </a:p>
          <a:p>
            <a:pPr lvl="1"/>
            <a:r>
              <a:rPr lang="en-US" dirty="0"/>
              <a:t>E.g., data (x) is evidence of a discrepancy </a:t>
            </a:r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/>
              <a:t> from the hypothesis when d(x)≥ c, for some value of c</a:t>
            </a:r>
          </a:p>
          <a:p>
            <a:pPr lvl="1"/>
            <a:r>
              <a:rPr lang="en-US" dirty="0"/>
              <a:t>Probability that {d(x)≥ c} assuming the hypothesis is true can be calculated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5976" y="6562165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Mayo DG. Statistical inference as severe testing. Cambridge: Cambridge University Press; 2018.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568544" y="3131175"/>
            <a:ext cx="2463800" cy="1548589"/>
            <a:chOff x="7805058" y="2282089"/>
            <a:chExt cx="2463800" cy="1548589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8509796" y="3364902"/>
              <a:ext cx="166913" cy="108228"/>
            </a:xfrm>
            <a:prstGeom prst="line">
              <a:avLst/>
            </a:prstGeom>
            <a:ln w="38100">
              <a:solidFill>
                <a:srgbClr val="D76D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 flipH="1">
              <a:off x="8302002" y="3258090"/>
              <a:ext cx="370283" cy="192432"/>
            </a:xfrm>
            <a:prstGeom prst="line">
              <a:avLst/>
            </a:prstGeom>
            <a:ln w="38100">
              <a:solidFill>
                <a:srgbClr val="D76D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483601" y="3159787"/>
              <a:ext cx="166913" cy="108228"/>
            </a:xfrm>
            <a:prstGeom prst="line">
              <a:avLst/>
            </a:prstGeom>
            <a:ln w="38100">
              <a:solidFill>
                <a:srgbClr val="D76D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60000">
              <a:off x="7805058" y="2282089"/>
              <a:ext cx="2463800" cy="1548589"/>
              <a:chOff x="7805058" y="2282089"/>
              <a:chExt cx="2463800" cy="1548589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7805058" y="2282089"/>
                <a:ext cx="2463800" cy="1219200"/>
                <a:chOff x="7805058" y="2282089"/>
                <a:chExt cx="2463800" cy="121920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7805058" y="2282089"/>
                  <a:ext cx="2463800" cy="1219200"/>
                  <a:chOff x="7148286" y="2213430"/>
                  <a:chExt cx="3548743" cy="1219200"/>
                </a:xfrm>
              </p:grpSpPr>
              <p:sp>
                <p:nvSpPr>
                  <p:cNvPr id="21" name="Freeform 20"/>
                  <p:cNvSpPr/>
                  <p:nvPr/>
                </p:nvSpPr>
                <p:spPr>
                  <a:xfrm>
                    <a:off x="7148286" y="2213430"/>
                    <a:ext cx="3548743" cy="1219200"/>
                  </a:xfrm>
                  <a:custGeom>
                    <a:avLst/>
                    <a:gdLst>
                      <a:gd name="connsiteX0" fmla="*/ 0 w 4608285"/>
                      <a:gd name="connsiteY0" fmla="*/ 1211943 h 1211943"/>
                      <a:gd name="connsiteX1" fmla="*/ 1219200 w 4608285"/>
                      <a:gd name="connsiteY1" fmla="*/ 979714 h 1211943"/>
                      <a:gd name="connsiteX2" fmla="*/ 2518228 w 4608285"/>
                      <a:gd name="connsiteY2" fmla="*/ 0 h 1211943"/>
                      <a:gd name="connsiteX3" fmla="*/ 3628571 w 4608285"/>
                      <a:gd name="connsiteY3" fmla="*/ 979714 h 1211943"/>
                      <a:gd name="connsiteX4" fmla="*/ 4608285 w 4608285"/>
                      <a:gd name="connsiteY4" fmla="*/ 1182914 h 121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08285" h="1211943">
                        <a:moveTo>
                          <a:pt x="0" y="1211943"/>
                        </a:moveTo>
                        <a:cubicBezTo>
                          <a:pt x="399747" y="1196823"/>
                          <a:pt x="799495" y="1181704"/>
                          <a:pt x="1219200" y="979714"/>
                        </a:cubicBezTo>
                        <a:cubicBezTo>
                          <a:pt x="1638905" y="777723"/>
                          <a:pt x="2116666" y="0"/>
                          <a:pt x="2518228" y="0"/>
                        </a:cubicBezTo>
                        <a:cubicBezTo>
                          <a:pt x="2919790" y="0"/>
                          <a:pt x="3280228" y="782562"/>
                          <a:pt x="3628571" y="979714"/>
                        </a:cubicBezTo>
                        <a:cubicBezTo>
                          <a:pt x="3976914" y="1176866"/>
                          <a:pt x="4430485" y="1143000"/>
                          <a:pt x="4608285" y="1182914"/>
                        </a:cubicBezTo>
                      </a:path>
                    </a:pathLst>
                  </a:custGeom>
                  <a:noFill/>
                  <a:ln w="38100">
                    <a:solidFill>
                      <a:srgbClr val="D76D6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8403771" y="2895600"/>
                    <a:ext cx="1" cy="537030"/>
                  </a:xfrm>
                  <a:prstGeom prst="line">
                    <a:avLst/>
                  </a:prstGeom>
                  <a:ln w="38100">
                    <a:solidFill>
                      <a:srgbClr val="D76D6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Connector 19"/>
                <p:cNvCxnSpPr>
                  <a:stCxn id="21" idx="0"/>
                  <a:endCxn id="21" idx="4"/>
                </p:cNvCxnSpPr>
                <p:nvPr/>
              </p:nvCxnSpPr>
              <p:spPr>
                <a:xfrm flipV="1">
                  <a:off x="7805058" y="3472086"/>
                  <a:ext cx="2463800" cy="29203"/>
                </a:xfrm>
                <a:prstGeom prst="line">
                  <a:avLst/>
                </a:prstGeom>
                <a:ln w="38100">
                  <a:solidFill>
                    <a:srgbClr val="D76D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8541658" y="3461346"/>
                <a:ext cx="362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</a:t>
                </a:r>
              </a:p>
            </p:txBody>
          </p:sp>
        </p:grpSp>
      </p:grpSp>
      <p:pic>
        <p:nvPicPr>
          <p:cNvPr id="23" name="Picture 2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AD0AC77-2684-42AB-99FE-F1002228C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8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6651-DDEB-409E-BA49-996F8164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4ED4-49DF-4DDF-AD2C-B1592F1B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77306-FCBF-4409-88FE-D30F25FEA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52" t="59314" r="14488" b="17843"/>
          <a:stretch/>
        </p:blipFill>
        <p:spPr>
          <a:xfrm>
            <a:off x="1158240" y="1706682"/>
            <a:ext cx="9875520" cy="3444636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532148D-0C21-46E4-BE58-61B4A24CA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89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9" y="70101"/>
            <a:ext cx="11450739" cy="6309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0551" y="6627168"/>
            <a:ext cx="10428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Greenland S, Chow ZR. To aid statistical inference, emphasize unconditional descriptions of statistics. </a:t>
            </a:r>
            <a:r>
              <a:rPr lang="en-US" sz="900" err="1"/>
              <a:t>arXiv</a:t>
            </a:r>
            <a:r>
              <a:rPr lang="en-US" sz="900"/>
              <a:t> preprint arXiv:1909.08583. 2019 Sep 18.</a:t>
            </a:r>
            <a:endParaRPr lang="en-US" sz="40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51F4E00-958A-492A-8D44-E08FCA862E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5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In our coin toss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Probability of observing 2 heads or more extreme (i.e., less than 2) assuming:</a:t>
            </a:r>
          </a:p>
          <a:p>
            <a:pPr lvl="1"/>
            <a:r>
              <a:rPr lang="en-US" dirty="0"/>
              <a:t>The coin is fair</a:t>
            </a:r>
          </a:p>
          <a:p>
            <a:pPr lvl="1"/>
            <a:r>
              <a:rPr lang="en-US" dirty="0"/>
              <a:t>Tossed by the same person</a:t>
            </a:r>
          </a:p>
          <a:p>
            <a:pPr lvl="1"/>
            <a:r>
              <a:rPr lang="en-US" dirty="0"/>
              <a:t>The coin is tossed each time with the same speed</a:t>
            </a:r>
          </a:p>
          <a:p>
            <a:pPr lvl="1"/>
            <a:r>
              <a:rPr lang="en-US" dirty="0"/>
              <a:t>The coin is tossed with the same initial side</a:t>
            </a:r>
          </a:p>
          <a:p>
            <a:pPr lvl="1"/>
            <a:r>
              <a:rPr lang="en-US" dirty="0"/>
              <a:t>The coin does not hit any object mid air</a:t>
            </a:r>
          </a:p>
          <a:p>
            <a:pPr lvl="1"/>
            <a:r>
              <a:rPr lang="en-US" dirty="0"/>
              <a:t>The person does not cheat in tossing</a:t>
            </a:r>
          </a:p>
          <a:p>
            <a:pPr lvl="1"/>
            <a:r>
              <a:rPr lang="en-US" dirty="0"/>
              <a:t>The person did not selectively discard some tosses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46D9613-88C5-46CE-A4F1-6CF86CF29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2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Describe compatibility of p-value with the entire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Assuming the entire model is true:</a:t>
            </a:r>
          </a:p>
          <a:p>
            <a:pPr lvl="1"/>
            <a:r>
              <a:rPr lang="en-US" sz="2900" dirty="0"/>
              <a:t>Test hypothesis (often being the null) is true</a:t>
            </a:r>
          </a:p>
          <a:p>
            <a:pPr lvl="1"/>
            <a:r>
              <a:rPr lang="en-US" sz="2900" dirty="0"/>
              <a:t>Auxiliary assumptions</a:t>
            </a:r>
          </a:p>
          <a:p>
            <a:pPr lvl="2"/>
            <a:r>
              <a:rPr lang="en-US" sz="2200" dirty="0"/>
              <a:t>Randomization/random sample</a:t>
            </a:r>
          </a:p>
          <a:p>
            <a:pPr lvl="2"/>
            <a:r>
              <a:rPr lang="en-US" sz="2200" dirty="0"/>
              <a:t>No confounding</a:t>
            </a:r>
          </a:p>
          <a:p>
            <a:pPr lvl="2"/>
            <a:r>
              <a:rPr lang="en-US" sz="2200" dirty="0"/>
              <a:t>No measurement error</a:t>
            </a:r>
          </a:p>
          <a:p>
            <a:pPr lvl="2"/>
            <a:r>
              <a:rPr lang="en-US" sz="2200" dirty="0"/>
              <a:t>No selection bias</a:t>
            </a:r>
          </a:p>
          <a:p>
            <a:pPr lvl="2"/>
            <a:r>
              <a:rPr lang="en-US" sz="2200" dirty="0"/>
              <a:t>No p-hacking</a:t>
            </a:r>
          </a:p>
          <a:p>
            <a:pPr lvl="2"/>
            <a:r>
              <a:rPr lang="en-US" sz="2200" dirty="0"/>
              <a:t>No hypothesizing after results are known (HARKING)</a:t>
            </a:r>
          </a:p>
          <a:p>
            <a:pPr lvl="2"/>
            <a:r>
              <a:rPr lang="en-US" sz="2200" dirty="0"/>
              <a:t>No fraud</a:t>
            </a:r>
          </a:p>
          <a:p>
            <a:pPr lvl="2"/>
            <a:r>
              <a:rPr lang="en-US" sz="2200" dirty="0"/>
              <a:t>Functional form is true</a:t>
            </a:r>
            <a:endParaRPr lang="en-US" dirty="0"/>
          </a:p>
          <a:p>
            <a:r>
              <a:rPr lang="en-US" sz="3600" dirty="0"/>
              <a:t>Range from 0-1</a:t>
            </a:r>
          </a:p>
          <a:p>
            <a:pPr lvl="1"/>
            <a:r>
              <a:rPr lang="en-US" sz="2900" dirty="0">
                <a:solidFill>
                  <a:srgbClr val="D76D6F"/>
                </a:solidFill>
              </a:rPr>
              <a:t>0=results impossible assuming the entire model is true</a:t>
            </a:r>
          </a:p>
          <a:p>
            <a:pPr lvl="1"/>
            <a:r>
              <a:rPr lang="en-US" sz="2900" dirty="0">
                <a:solidFill>
                  <a:srgbClr val="254B56"/>
                </a:solidFill>
              </a:rPr>
              <a:t>1=results perfectly compatible assuming the entire model is true</a:t>
            </a:r>
            <a:endParaRPr lang="en-US" dirty="0">
              <a:solidFill>
                <a:srgbClr val="254B56"/>
              </a:solidFill>
            </a:endParaRPr>
          </a:p>
          <a:p>
            <a:r>
              <a:rPr lang="en-US" sz="3600" dirty="0"/>
              <a:t>Null hypothesis significance testing (NHST)</a:t>
            </a:r>
          </a:p>
          <a:p>
            <a:pPr lvl="1"/>
            <a:r>
              <a:rPr lang="en-US" sz="2600" dirty="0">
                <a:solidFill>
                  <a:srgbClr val="D76D6F"/>
                </a:solidFill>
              </a:rPr>
              <a:t>&lt; 0.05 (reject the model)</a:t>
            </a:r>
          </a:p>
          <a:p>
            <a:pPr lvl="1"/>
            <a:r>
              <a:rPr lang="en-US" sz="2600" dirty="0">
                <a:solidFill>
                  <a:srgbClr val="254B56"/>
                </a:solidFill>
              </a:rPr>
              <a:t>≥ 0.05 (failing to reject the model)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A170BFA-2DFE-4A01-A988-F57AEA6181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67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4400" b="1">
                <a:latin typeface="Tw Cen MT" panose="020B0602020104020603" pitchFamily="34" charset="0"/>
              </a:rPr>
              <a:t>When we reject the entire model (significant result)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 hypothesis (often being the null) is true</a:t>
            </a:r>
          </a:p>
          <a:p>
            <a:r>
              <a:rPr lang="en-US"/>
              <a:t>Auxiliary assumptions</a:t>
            </a:r>
          </a:p>
          <a:p>
            <a:pPr lvl="2"/>
            <a:r>
              <a:rPr lang="en-US"/>
              <a:t>Randomization/random sample</a:t>
            </a:r>
          </a:p>
          <a:p>
            <a:pPr lvl="2"/>
            <a:r>
              <a:rPr lang="en-US"/>
              <a:t>No confounding</a:t>
            </a:r>
          </a:p>
          <a:p>
            <a:pPr lvl="2"/>
            <a:r>
              <a:rPr lang="en-US"/>
              <a:t>No measurement error</a:t>
            </a:r>
          </a:p>
          <a:p>
            <a:pPr lvl="2"/>
            <a:r>
              <a:rPr lang="en-US"/>
              <a:t>No selection bias</a:t>
            </a:r>
          </a:p>
          <a:p>
            <a:pPr lvl="2"/>
            <a:r>
              <a:rPr lang="en-US"/>
              <a:t>No p-hacking</a:t>
            </a:r>
          </a:p>
          <a:p>
            <a:pPr lvl="2"/>
            <a:r>
              <a:rPr lang="en-US"/>
              <a:t>No hypothesizing after results are known (HARKING)</a:t>
            </a:r>
          </a:p>
          <a:p>
            <a:pPr lvl="2"/>
            <a:r>
              <a:rPr lang="en-US"/>
              <a:t>No fraud</a:t>
            </a:r>
          </a:p>
          <a:p>
            <a:pPr lvl="2"/>
            <a:r>
              <a:rPr lang="en-US"/>
              <a:t>Functional form is true</a:t>
            </a:r>
          </a:p>
          <a:p>
            <a:pPr lvl="2"/>
            <a:endParaRPr lang="en-US"/>
          </a:p>
          <a:p>
            <a:pPr lvl="2"/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7738781" y="1983440"/>
            <a:ext cx="537883" cy="3408617"/>
          </a:xfrm>
          <a:prstGeom prst="rightBrace">
            <a:avLst>
              <a:gd name="adj1" fmla="val 106268"/>
              <a:gd name="adj2" fmla="val 42191"/>
            </a:avLst>
          </a:prstGeom>
          <a:ln w="3810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78371" y="2918012"/>
            <a:ext cx="287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At least one assumption is wrong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9A8C2CF-D519-4651-85FB-FDADED29B8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Sample </a:t>
            </a:r>
            <a:br>
              <a:rPr lang="en-US" b="1">
                <a:latin typeface="Tw Cen MT" panose="020B0602020104020603" pitchFamily="34" charset="0"/>
              </a:rPr>
            </a:br>
            <a:r>
              <a:rPr lang="en-US" b="1">
                <a:latin typeface="Tw Cen MT" panose="020B0602020104020603" pitchFamily="34" charset="0"/>
              </a:rPr>
              <a:t>variance</a:t>
            </a:r>
            <a:endParaRPr lang="en-US" b="1" dirty="0">
              <a:latin typeface="Tw Cen MT" panose="020B0602020104020603" pitchFamily="34" charset="0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/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/>
                  <a:t>Calculate</a:t>
                </a:r>
                <a:r>
                  <a:rPr lang="en-US" sz="2000" b="0"/>
                  <a:t> </a:t>
                </a:r>
                <a:r>
                  <a:rPr lang="en-US" sz="2000" b="1"/>
                  <a:t>m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𝒆𝒂𝒏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19+19+20+21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=19.75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9A834-2F31-E5F1-9375-8574D29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78" y="3497262"/>
                <a:ext cx="5218268" cy="443135"/>
              </a:xfrm>
              <a:prstGeom prst="rect">
                <a:avLst/>
              </a:prstGeom>
              <a:blipFill>
                <a:blip r:embed="rId3"/>
                <a:stretch>
                  <a:fillRect l="-3037" t="-277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8717B4-738A-DE33-BBBA-3304E366E1D2}"/>
              </a:ext>
            </a:extLst>
          </p:cNvPr>
          <p:cNvSpPr/>
          <p:nvPr/>
        </p:nvSpPr>
        <p:spPr>
          <a:xfrm>
            <a:off x="590776" y="363767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D0A4-0D8A-7897-9914-A3251D591B40}"/>
              </a:ext>
            </a:extLst>
          </p:cNvPr>
          <p:cNvSpPr txBox="1"/>
          <p:nvPr/>
        </p:nvSpPr>
        <p:spPr>
          <a:xfrm>
            <a:off x="563880" y="355402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FC9672-ADC9-F3A7-6308-DE0AC634156E}"/>
              </a:ext>
            </a:extLst>
          </p:cNvPr>
          <p:cNvSpPr/>
          <p:nvPr/>
        </p:nvSpPr>
        <p:spPr>
          <a:xfrm>
            <a:off x="583796" y="444992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29B43-1A86-4D85-1599-9A1BB1918290}"/>
              </a:ext>
            </a:extLst>
          </p:cNvPr>
          <p:cNvSpPr txBox="1"/>
          <p:nvPr/>
        </p:nvSpPr>
        <p:spPr>
          <a:xfrm>
            <a:off x="556900" y="436626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83E2-F120-BC3B-1B01-FF2590DD394E}"/>
              </a:ext>
            </a:extLst>
          </p:cNvPr>
          <p:cNvSpPr txBox="1"/>
          <p:nvPr/>
        </p:nvSpPr>
        <p:spPr>
          <a:xfrm>
            <a:off x="921168" y="4081288"/>
            <a:ext cx="837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Subtract the mean from each value</a:t>
            </a:r>
          </a:p>
          <a:p>
            <a:r>
              <a:rPr lang="en-US"/>
              <a:t>19 - 19.75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19 - 19.75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20 - 19.75</a:t>
            </a:r>
            <a:r>
              <a:rPr lang="en-US" sz="1800" b="1">
                <a:solidFill>
                  <a:srgbClr val="D76D6F"/>
                </a:solidFill>
              </a:rPr>
              <a:t>,	</a:t>
            </a:r>
            <a:r>
              <a:rPr lang="en-US"/>
              <a:t>21 - 19.75</a:t>
            </a:r>
          </a:p>
          <a:p>
            <a:r>
              <a:rPr lang="en-US"/>
              <a:t>-0.75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-0.75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0.25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1.25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3A8A2-A2AD-FE6C-175E-CC5F47D0F27E}"/>
              </a:ext>
            </a:extLst>
          </p:cNvPr>
          <p:cNvSpPr/>
          <p:nvPr/>
        </p:nvSpPr>
        <p:spPr>
          <a:xfrm>
            <a:off x="590776" y="521543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F6DF6-12EE-9C87-9D22-6DD20A866A9E}"/>
              </a:ext>
            </a:extLst>
          </p:cNvPr>
          <p:cNvSpPr txBox="1"/>
          <p:nvPr/>
        </p:nvSpPr>
        <p:spPr>
          <a:xfrm>
            <a:off x="556900" y="513177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14625-A01B-9E14-38ED-55892878A19A}"/>
              </a:ext>
            </a:extLst>
          </p:cNvPr>
          <p:cNvSpPr txBox="1"/>
          <p:nvPr/>
        </p:nvSpPr>
        <p:spPr>
          <a:xfrm>
            <a:off x="928149" y="5041235"/>
            <a:ext cx="664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Square the values in step 2</a:t>
            </a:r>
          </a:p>
          <a:p>
            <a:r>
              <a:rPr lang="en-US"/>
              <a:t>0.56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/>
              <a:t> 0.56</a:t>
            </a:r>
            <a:r>
              <a:rPr lang="en-US" sz="1800" b="1">
                <a:solidFill>
                  <a:srgbClr val="D76D6F"/>
                </a:solidFill>
              </a:rPr>
              <a:t>, 		</a:t>
            </a:r>
            <a:r>
              <a:rPr lang="en-US" sz="1800"/>
              <a:t>0.06</a:t>
            </a:r>
            <a:r>
              <a:rPr lang="en-US" sz="1800" b="1">
                <a:solidFill>
                  <a:srgbClr val="D76D6F"/>
                </a:solidFill>
              </a:rPr>
              <a:t>,		</a:t>
            </a:r>
            <a:r>
              <a:rPr lang="en-US" sz="1800"/>
              <a:t>1.56</a:t>
            </a:r>
            <a:r>
              <a:rPr lang="en-US" sz="1800" b="1">
                <a:solidFill>
                  <a:srgbClr val="D76D6F"/>
                </a:solidFill>
              </a:rPr>
              <a:t>	</a:t>
            </a:r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1A0564-FA7F-7BD3-A183-E22399AD31F5}"/>
              </a:ext>
            </a:extLst>
          </p:cNvPr>
          <p:cNvSpPr/>
          <p:nvPr/>
        </p:nvSpPr>
        <p:spPr>
          <a:xfrm>
            <a:off x="597756" y="589728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85114-15BD-4A9E-FBC8-7E1CB99D81E5}"/>
              </a:ext>
            </a:extLst>
          </p:cNvPr>
          <p:cNvSpPr txBox="1"/>
          <p:nvPr/>
        </p:nvSpPr>
        <p:spPr>
          <a:xfrm>
            <a:off x="563880" y="58206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/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Add the values in step 3 and divided by the number of observations-1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0.56+0.56+0.06+1.56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4−1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0.91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63EA8-1A9C-5E61-0831-B295FABA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8" y="5839910"/>
                <a:ext cx="7225824" cy="764953"/>
              </a:xfrm>
              <a:prstGeom prst="rect">
                <a:avLst/>
              </a:prstGeom>
              <a:blipFill>
                <a:blip r:embed="rId4"/>
                <a:stretch>
                  <a:fillRect l="-675" t="-4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B2111A-ADF3-59A6-302D-5E35260AC090}"/>
                  </a:ext>
                </a:extLst>
              </p:cNvPr>
              <p:cNvSpPr txBox="1"/>
              <p:nvPr/>
            </p:nvSpPr>
            <p:spPr>
              <a:xfrm>
                <a:off x="3374284" y="123719"/>
                <a:ext cx="8126471" cy="2541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rgbClr val="D76D6F"/>
                    </a:solidFill>
                    <a:latin typeface="Tw Cen MT" panose="020B0602020104020603" pitchFamily="34" charset="0"/>
                  </a:rPr>
                  <a:t>Why divide by n of observations-1?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latin typeface="Tw Cen MT" panose="020B0602020104020603" pitchFamily="34" charset="0"/>
                  </a:rPr>
                  <a:t>We estimate the mean from the sample (so we might get a different mean each time we draw a sample)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latin typeface="Tw Cen MT" panose="020B0602020104020603" pitchFamily="34" charset="0"/>
                  </a:rPr>
                  <a:t>Our goal is to estimate the population variance (not the sample variance)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latin typeface="Tw Cen MT" panose="020B0602020104020603" pitchFamily="34" charset="0"/>
                  </a:rPr>
                  <a:t>If we divide by the number of observations (4 in this case, we get a sample variance of 0.69)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latin typeface="Tw Cen MT" panose="020B0602020104020603" pitchFamily="34" charset="0"/>
                  </a:rPr>
                  <a:t>In order to get the population variance, we need to multiply the sample variance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b="1"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𝒕𝒉𝒊𝒔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𝒄𝒂𝒔𝒆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>
                    <a:latin typeface="Tw Cen MT" panose="020B06020201040206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B2111A-ADF3-59A6-302D-5E35260A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284" y="123719"/>
                <a:ext cx="8126471" cy="2541208"/>
              </a:xfrm>
              <a:prstGeom prst="rect">
                <a:avLst/>
              </a:prstGeom>
              <a:blipFill>
                <a:blip r:embed="rId5"/>
                <a:stretch>
                  <a:fillRect l="-1200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980326-3F8C-DF94-C4E3-20F07107FDD2}"/>
                  </a:ext>
                </a:extLst>
              </p:cNvPr>
              <p:cNvSpPr txBox="1"/>
              <p:nvPr/>
            </p:nvSpPr>
            <p:spPr>
              <a:xfrm>
                <a:off x="6840927" y="3527979"/>
                <a:ext cx="5330448" cy="500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0.56+0.56+0.06+1.56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4−1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0.56+0.56+0.06+1.56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4−1</m:t>
                          </m:r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980326-3F8C-DF94-C4E3-20F07107F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27" y="3527979"/>
                <a:ext cx="5330448" cy="500009"/>
              </a:xfrm>
              <a:prstGeom prst="rect">
                <a:avLst/>
              </a:prstGeom>
              <a:blipFill>
                <a:blip r:embed="rId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507920-D5DA-7893-A62F-80E1855036D4}"/>
              </a:ext>
            </a:extLst>
          </p:cNvPr>
          <p:cNvSpPr txBox="1"/>
          <p:nvPr/>
        </p:nvSpPr>
        <p:spPr>
          <a:xfrm>
            <a:off x="0" y="2585975"/>
            <a:ext cx="8497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254B56"/>
                </a:solidFill>
                <a:latin typeface="Tw Cen MT" panose="020B0602020104020603" pitchFamily="34" charset="0"/>
              </a:rPr>
              <a:t>Ages of a </a:t>
            </a:r>
            <a:r>
              <a:rPr lang="en-US" sz="2400" b="1">
                <a:solidFill>
                  <a:srgbClr val="D76D6F"/>
                </a:solidFill>
                <a:latin typeface="Tw Cen MT" panose="020B0602020104020603" pitchFamily="34" charset="0"/>
              </a:rPr>
              <a:t>sample</a:t>
            </a:r>
            <a:r>
              <a:rPr lang="en-US" sz="2400" b="1">
                <a:solidFill>
                  <a:srgbClr val="254B56"/>
                </a:solidFill>
                <a:latin typeface="Tw Cen MT" panose="020B0602020104020603" pitchFamily="34" charset="0"/>
              </a:rPr>
              <a:t> of 4 people (out of a larger population)</a:t>
            </a:r>
            <a:endParaRPr lang="en-US" sz="2400" b="1">
              <a:latin typeface="Tw Cen MT" panose="020B0602020104020603" pitchFamily="34" charset="0"/>
            </a:endParaRPr>
          </a:p>
          <a:p>
            <a:r>
              <a:rPr lang="en-US" sz="2400" b="1">
                <a:latin typeface="Tw Cen MT" panose="020B0602020104020603" pitchFamily="34" charset="0"/>
              </a:rPr>
              <a:t>19		19		20		21</a:t>
            </a:r>
          </a:p>
        </p:txBody>
      </p:sp>
    </p:spTree>
    <p:extLst>
      <p:ext uri="{BB962C8B-B14F-4D97-AF65-F5344CB8AC3E}">
        <p14:creationId xmlns:p14="http://schemas.microsoft.com/office/powerpoint/2010/main" val="3831884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Deductive falsification argument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03" y="2936677"/>
            <a:ext cx="11676797" cy="246888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7" idx="2"/>
          </p:cNvCxnSpPr>
          <p:nvPr/>
        </p:nvCxnSpPr>
        <p:spPr>
          <a:xfrm>
            <a:off x="1706794" y="2545991"/>
            <a:ext cx="2345" cy="468150"/>
          </a:xfrm>
          <a:prstGeom prst="straightConnector1">
            <a:avLst/>
          </a:prstGeom>
          <a:ln w="28575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74782" y="1899660"/>
            <a:ext cx="126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Hypothesis of interest</a:t>
            </a:r>
          </a:p>
        </p:txBody>
      </p:sp>
      <p:sp>
        <p:nvSpPr>
          <p:cNvPr id="8" name="Right Brace 7"/>
          <p:cNvSpPr/>
          <p:nvPr/>
        </p:nvSpPr>
        <p:spPr>
          <a:xfrm rot="16200000">
            <a:off x="3393887" y="1651064"/>
            <a:ext cx="320665" cy="2358291"/>
          </a:xfrm>
          <a:prstGeom prst="rightBrace">
            <a:avLst>
              <a:gd name="adj1" fmla="val 115267"/>
              <a:gd name="adj2" fmla="val 54918"/>
            </a:avLst>
          </a:prstGeom>
          <a:ln w="28575">
            <a:solidFill>
              <a:srgbClr val="758F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16200000">
            <a:off x="6448051" y="1780492"/>
            <a:ext cx="320665" cy="2099433"/>
          </a:xfrm>
          <a:prstGeom prst="rightBrace">
            <a:avLst>
              <a:gd name="adj1" fmla="val 115267"/>
              <a:gd name="adj2" fmla="val 54918"/>
            </a:avLst>
          </a:prstGeom>
          <a:ln w="28575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63138" y="1674634"/>
            <a:ext cx="274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Auxiliary factors linking substantive and statistical claims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6923" y="1844263"/>
            <a:ext cx="261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Assumptions of the statistical model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7906" y="5799195"/>
            <a:ext cx="3496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Modus </a:t>
            </a:r>
            <a:r>
              <a:rPr lang="en-US" sz="2400" b="1" dirty="0" err="1"/>
              <a:t>tollens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45976" y="6562165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Mayo DG. Statistical inference as severe testing. Cambridge: Cambridge University Press; 2018.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0BCD03-A641-4D8C-8411-7A1196321BA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144000" y="2268992"/>
            <a:ext cx="3983" cy="721549"/>
          </a:xfrm>
          <a:prstGeom prst="straightConnector1">
            <a:avLst/>
          </a:prstGeom>
          <a:ln w="28575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F06E6F-724D-4FB0-B423-A4F0A6FE00C4}"/>
              </a:ext>
            </a:extLst>
          </p:cNvPr>
          <p:cNvSpPr txBox="1"/>
          <p:nvPr/>
        </p:nvSpPr>
        <p:spPr>
          <a:xfrm>
            <a:off x="8085221" y="1899660"/>
            <a:ext cx="211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Observation/data</a:t>
            </a:r>
          </a:p>
        </p:txBody>
      </p:sp>
      <p:pic>
        <p:nvPicPr>
          <p:cNvPr id="20" name="Picture 1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8084EBC-E202-4D46-89C5-77A357CE2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42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2541E5-3C70-405B-BA96-413574218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6" t="7879" r="16168" b="8970"/>
          <a:stretch/>
        </p:blipFill>
        <p:spPr>
          <a:xfrm>
            <a:off x="2209800" y="124035"/>
            <a:ext cx="7772400" cy="637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E50CD7-672F-4EB1-BC9C-2D3381161772}"/>
              </a:ext>
            </a:extLst>
          </p:cNvPr>
          <p:cNvSpPr txBox="1"/>
          <p:nvPr/>
        </p:nvSpPr>
        <p:spPr>
          <a:xfrm>
            <a:off x="3430681" y="6531880"/>
            <a:ext cx="4577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https://projects.fivethirtyeight.com/p-hacking/</a:t>
            </a:r>
          </a:p>
        </p:txBody>
      </p:sp>
      <p:pic>
        <p:nvPicPr>
          <p:cNvPr id="9" name="Picture 8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4CAB7E0-557E-4958-9256-085C5F61D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16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D456D-3F2E-464E-B895-755F5958A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99" t="8242" r="16330" b="8606"/>
          <a:stretch/>
        </p:blipFill>
        <p:spPr>
          <a:xfrm>
            <a:off x="2118360" y="141454"/>
            <a:ext cx="7772400" cy="6423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5FBC35-7345-42DD-9801-BFE19FE8E2C4}"/>
              </a:ext>
            </a:extLst>
          </p:cNvPr>
          <p:cNvSpPr txBox="1"/>
          <p:nvPr/>
        </p:nvSpPr>
        <p:spPr>
          <a:xfrm>
            <a:off x="3430681" y="6531880"/>
            <a:ext cx="4577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https://projects.fivethirtyeight.com/p-hacking/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1C6A8CB-F06D-471E-9C93-7985EAE1D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3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73AD-A148-4E00-9EA2-BA628280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F34F9-3705-4B92-9363-46B6A6E4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6B224-3B95-4E8D-9777-4F31BA8E5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7" t="12606" r="15118" b="14061"/>
          <a:stretch/>
        </p:blipFill>
        <p:spPr>
          <a:xfrm>
            <a:off x="1712422" y="864524"/>
            <a:ext cx="7971905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7A2BF-3710-44E6-AE19-EA91F80DCAE3}"/>
              </a:ext>
            </a:extLst>
          </p:cNvPr>
          <p:cNvSpPr txBox="1"/>
          <p:nvPr/>
        </p:nvSpPr>
        <p:spPr>
          <a:xfrm>
            <a:off x="2966758" y="6478474"/>
            <a:ext cx="60948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MUNAFÒ, Marcus R., et al. A manifesto for reproducible science. </a:t>
            </a:r>
            <a:r>
              <a:rPr lang="en-US" sz="9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human </a:t>
            </a:r>
            <a:r>
              <a:rPr lang="en-US" sz="900" b="0" i="1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sz="9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2017, 1.1: 1-9.‏</a:t>
            </a:r>
            <a:endParaRPr lang="en-US" sz="900"/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E1F390D-0788-4965-9D54-DD8E08031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0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D487-D3B8-4190-A955-63CE783E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A287-8EC1-43AB-A155-D439915A1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Young Assistant To The King Paints Bullseyes Drawing by Charlie Hankin">
            <a:extLst>
              <a:ext uri="{FF2B5EF4-FFF2-40B4-BE49-F238E27FC236}">
                <a16:creationId xmlns:a16="http://schemas.microsoft.com/office/drawing/2014/main" id="{84E1C9F1-ECCC-43A3-A3F9-01E5D424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928688"/>
            <a:ext cx="8572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4FA98-B2E0-4473-A1B6-B068890D39D0}"/>
              </a:ext>
            </a:extLst>
          </p:cNvPr>
          <p:cNvSpPr txBox="1"/>
          <p:nvPr/>
        </p:nvSpPr>
        <p:spPr>
          <a:xfrm>
            <a:off x="3148293" y="6492875"/>
            <a:ext cx="60948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/>
              <a:t>https://fineartamerica.com/featured/a-young-assistant-to-the-king-paints-bullseyes-charlie-hankin.html</a:t>
            </a:r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3F5556F-06F9-4EB3-85C5-4E4926086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6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Common misinterpretations of p-values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Probability of observing the result due to chance and chance alone</a:t>
            </a:r>
          </a:p>
          <a:p>
            <a:pPr lvl="1"/>
            <a:r>
              <a:rPr lang="en-US"/>
              <a:t>Probability of chance is 100% (results are entirely based on chance)</a:t>
            </a:r>
          </a:p>
          <a:p>
            <a:pPr lvl="1"/>
            <a:endParaRPr lang="en-US"/>
          </a:p>
          <a:p>
            <a:r>
              <a:rPr lang="en-US"/>
              <a:t>Probability of the null hypothesis being true</a:t>
            </a:r>
          </a:p>
          <a:p>
            <a:pPr lvl="1"/>
            <a:r>
              <a:rPr lang="en-US"/>
              <a:t>We are already calculating the p-value assuming the null hypothesis is true</a:t>
            </a:r>
          </a:p>
          <a:p>
            <a:pPr lvl="1"/>
            <a:endParaRPr lang="en-US"/>
          </a:p>
          <a:p>
            <a:r>
              <a:rPr lang="en-US"/>
              <a:t>Probability of the false-positive</a:t>
            </a:r>
          </a:p>
          <a:p>
            <a:pPr lvl="1"/>
            <a:r>
              <a:rPr lang="en-US"/>
              <a:t>Probability of false positive depends on many repetitions of the same experiments</a:t>
            </a:r>
          </a:p>
          <a:p>
            <a:pPr lvl="1"/>
            <a:r>
              <a:rPr lang="en-US"/>
              <a:t>Once you do the study: the probability that study being false-positive is either 0 or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9731" y="6488668"/>
            <a:ext cx="915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Greenland S, </a:t>
            </a:r>
            <a:r>
              <a:rPr lang="en-US" sz="900" err="1"/>
              <a:t>Senn</a:t>
            </a:r>
            <a:r>
              <a:rPr lang="en-US" sz="900"/>
              <a:t> SJ, Rothman KJ, Carlin JB, Poole C, Goodman SN, Altman DG. Statistical tests, P values, confidence intervals, and power: a guide to misinterpretations. European journal of epidemiology. 2016 Apr 1;31(4):337-50.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30EA9FC-BB1E-4D1B-AA00-9E35FFCB40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1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95% Confidence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data on age of the COD students is collected and the mean and standard deviation are known to the administration</a:t>
            </a:r>
          </a:p>
          <a:p>
            <a:endParaRPr lang="en-US"/>
          </a:p>
          <a:p>
            <a:r>
              <a:rPr lang="en-US"/>
              <a:t>I ask one of you to randomly select 5 student and calculate their mean age, standard deviation and 95% confidence interval got a mean of 24 (95% 22-26)</a:t>
            </a:r>
          </a:p>
          <a:p>
            <a:endParaRPr lang="en-US"/>
          </a:p>
          <a:p>
            <a:r>
              <a:rPr lang="en-US"/>
              <a:t>What does this mean?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BC03BEE-B0F3-4527-BE03-6B91F5365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1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 property of a confidence procedure and not a single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repeat selection of 5 students and calculate their mean age, standard deviation and 95% CI infinitely large number of times</a:t>
            </a:r>
          </a:p>
          <a:p>
            <a:endParaRPr lang="en-US"/>
          </a:p>
          <a:p>
            <a:r>
              <a:rPr lang="en-US"/>
              <a:t>Then the confidence intervals of these large repetitions would include the true mean age of COD students 95% of the times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9731" y="6488668"/>
            <a:ext cx="915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Inspired by examples in</a:t>
            </a:r>
          </a:p>
          <a:p>
            <a:pPr algn="ctr"/>
            <a:r>
              <a:rPr lang="en-US" sz="900" err="1"/>
              <a:t>Gelman</a:t>
            </a:r>
            <a:r>
              <a:rPr lang="en-US" sz="900"/>
              <a:t> A, Nolan D. Teaching statistics: A bag of tricks. Oxford University Press; 2017 May 4.</a:t>
            </a:r>
            <a:endParaRPr lang="en-US" sz="20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305128D-D016-44D1-8FBD-D036E401D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55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91771" y="5627594"/>
            <a:ext cx="9298641" cy="6724"/>
          </a:xfrm>
          <a:prstGeom prst="line">
            <a:avLst/>
          </a:prstGeom>
          <a:ln w="3810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614146" y="154641"/>
            <a:ext cx="47111" cy="5472951"/>
          </a:xfrm>
          <a:prstGeom prst="line">
            <a:avLst/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606924" y="5432612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521137" y="542925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435350" y="5432611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349563" y="5425886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63776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177989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092202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006415" y="5425885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920628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834844" y="5432609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1771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9253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019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4785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7551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317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23179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84538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05475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626412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75517" y="5644634"/>
            <a:ext cx="121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True mean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2510480" y="327812"/>
            <a:ext cx="5274058" cy="672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997963" y="1603239"/>
            <a:ext cx="4008452" cy="778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5067949" y="580634"/>
            <a:ext cx="1653981" cy="2477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7644653" y="829209"/>
            <a:ext cx="1376294" cy="7782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880782" y="1083089"/>
            <a:ext cx="4980831" cy="2477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4623744" y="1353957"/>
            <a:ext cx="2057850" cy="318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127523" y="1857123"/>
            <a:ext cx="3893424" cy="813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677397" y="2111359"/>
            <a:ext cx="2123423" cy="1061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497784" y="2368072"/>
            <a:ext cx="1593943" cy="35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620372" y="2614525"/>
            <a:ext cx="4787152" cy="1362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376457" y="2874248"/>
            <a:ext cx="3003923" cy="2123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127522" y="3141582"/>
            <a:ext cx="2671114" cy="7077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830820" y="3394757"/>
            <a:ext cx="2711174" cy="1734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703076" y="3658195"/>
            <a:ext cx="2911750" cy="141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3433202" y="3905709"/>
            <a:ext cx="5125851" cy="1911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106271" y="4170917"/>
            <a:ext cx="2755342" cy="353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2904565" y="4420553"/>
            <a:ext cx="3755743" cy="601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4886883" y="4672666"/>
            <a:ext cx="1600669" cy="176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5067949" y="4920532"/>
            <a:ext cx="4842533" cy="10969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483942" y="5177591"/>
            <a:ext cx="3319822" cy="672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690413" y="189312"/>
            <a:ext cx="36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</a:t>
            </a:r>
            <a:r>
              <a:rPr lang="en-US" sz="1200" b="1" baseline="30000"/>
              <a:t>st</a:t>
            </a:r>
            <a:r>
              <a:rPr lang="en-US" sz="1200" b="1"/>
              <a:t> 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690412" y="442134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2</a:t>
            </a:r>
            <a:r>
              <a:rPr lang="en-US" sz="1200" b="1" baseline="30000"/>
              <a:t>nd</a:t>
            </a:r>
            <a:r>
              <a:rPr lang="en-US" sz="1200" b="1"/>
              <a:t>  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690412" y="698491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3</a:t>
            </a:r>
            <a:r>
              <a:rPr lang="en-US" sz="1200" b="1" baseline="30000"/>
              <a:t>rd</a:t>
            </a:r>
            <a:r>
              <a:rPr lang="en-US" sz="1200" b="1"/>
              <a:t>  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90412" y="951313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4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690412" y="1215457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5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690412" y="1472525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6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690412" y="1718623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7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690412" y="1975691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8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690412" y="2229572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9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690412" y="2482837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10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690412" y="274698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11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90412" y="3009536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12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690412" y="3264390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13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690412" y="352464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14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667681" y="3778217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15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679047" y="4031039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16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690412" y="428606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17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679047" y="4529576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18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679047" y="479213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19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690412" y="503940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20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11114673" y="244435"/>
            <a:ext cx="342899" cy="166469"/>
            <a:chOff x="11497235" y="275665"/>
            <a:chExt cx="342899" cy="166469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11104579" y="4304981"/>
            <a:ext cx="342899" cy="166469"/>
            <a:chOff x="11497235" y="275665"/>
            <a:chExt cx="342899" cy="166469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1114673" y="481167"/>
            <a:ext cx="342899" cy="166469"/>
            <a:chOff x="11497235" y="275665"/>
            <a:chExt cx="342899" cy="166469"/>
          </a:xfrm>
        </p:grpSpPr>
        <p:cxnSp>
          <p:nvCxnSpPr>
            <p:cNvPr id="115" name="Straight Connector 114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11114668" y="4561106"/>
            <a:ext cx="342899" cy="166469"/>
            <a:chOff x="11497235" y="275665"/>
            <a:chExt cx="342899" cy="166469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11102818" y="4822536"/>
            <a:ext cx="342899" cy="166469"/>
            <a:chOff x="11497235" y="275665"/>
            <a:chExt cx="342899" cy="166469"/>
          </a:xfrm>
        </p:grpSpPr>
        <p:cxnSp>
          <p:nvCxnSpPr>
            <p:cNvPr id="121" name="Straight Connector 120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11102818" y="5094356"/>
            <a:ext cx="342899" cy="166469"/>
            <a:chOff x="11497235" y="275665"/>
            <a:chExt cx="342899" cy="166469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11114673" y="974189"/>
            <a:ext cx="342899" cy="166469"/>
            <a:chOff x="11497235" y="275665"/>
            <a:chExt cx="342899" cy="166469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11114673" y="1245638"/>
            <a:ext cx="342899" cy="166469"/>
            <a:chOff x="11497235" y="275665"/>
            <a:chExt cx="342899" cy="166469"/>
          </a:xfrm>
        </p:grpSpPr>
        <p:cxnSp>
          <p:nvCxnSpPr>
            <p:cNvPr id="133" name="Straight Connector 132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>
            <a:off x="11114673" y="1520004"/>
            <a:ext cx="342899" cy="166469"/>
            <a:chOff x="11497235" y="275665"/>
            <a:chExt cx="342899" cy="166469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11114673" y="1788926"/>
            <a:ext cx="342899" cy="166469"/>
            <a:chOff x="11497235" y="275665"/>
            <a:chExt cx="342899" cy="166469"/>
          </a:xfrm>
        </p:grpSpPr>
        <p:cxnSp>
          <p:nvCxnSpPr>
            <p:cNvPr id="139" name="Straight Connector 138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11114673" y="2028124"/>
            <a:ext cx="342899" cy="166469"/>
            <a:chOff x="11497235" y="275665"/>
            <a:chExt cx="342899" cy="166469"/>
          </a:xfrm>
        </p:grpSpPr>
        <p:cxnSp>
          <p:nvCxnSpPr>
            <p:cNvPr id="142" name="Straight Connector 141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1114672" y="2262326"/>
            <a:ext cx="342899" cy="166469"/>
            <a:chOff x="11497235" y="275665"/>
            <a:chExt cx="342899" cy="166469"/>
          </a:xfrm>
        </p:grpSpPr>
        <p:cxnSp>
          <p:nvCxnSpPr>
            <p:cNvPr id="145" name="Straight Connector 144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11114672" y="2501524"/>
            <a:ext cx="342899" cy="166469"/>
            <a:chOff x="11497235" y="275665"/>
            <a:chExt cx="342899" cy="166469"/>
          </a:xfrm>
        </p:grpSpPr>
        <p:cxnSp>
          <p:nvCxnSpPr>
            <p:cNvPr id="148" name="Straight Connector 147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11114671" y="2777646"/>
            <a:ext cx="342899" cy="166469"/>
            <a:chOff x="11497235" y="275665"/>
            <a:chExt cx="342899" cy="166469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11114671" y="3009536"/>
            <a:ext cx="342899" cy="166469"/>
            <a:chOff x="11497235" y="275665"/>
            <a:chExt cx="342899" cy="166469"/>
          </a:xfrm>
        </p:grpSpPr>
        <p:cxnSp>
          <p:nvCxnSpPr>
            <p:cNvPr id="154" name="Straight Connector 153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11114670" y="3270074"/>
            <a:ext cx="342899" cy="166469"/>
            <a:chOff x="11497235" y="275665"/>
            <a:chExt cx="342899" cy="166469"/>
          </a:xfrm>
        </p:grpSpPr>
        <p:cxnSp>
          <p:nvCxnSpPr>
            <p:cNvPr id="157" name="Straight Connector 156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11114670" y="3501964"/>
            <a:ext cx="342899" cy="166469"/>
            <a:chOff x="11497235" y="275665"/>
            <a:chExt cx="342899" cy="166469"/>
          </a:xfrm>
        </p:grpSpPr>
        <p:cxnSp>
          <p:nvCxnSpPr>
            <p:cNvPr id="160" name="Straight Connector 159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11114670" y="3799193"/>
            <a:ext cx="342899" cy="166469"/>
            <a:chOff x="11497235" y="275665"/>
            <a:chExt cx="342899" cy="166469"/>
          </a:xfrm>
        </p:grpSpPr>
        <p:cxnSp>
          <p:nvCxnSpPr>
            <p:cNvPr id="163" name="Straight Connector 162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/>
          <p:cNvGrpSpPr/>
          <p:nvPr/>
        </p:nvGrpSpPr>
        <p:grpSpPr>
          <a:xfrm>
            <a:off x="11114669" y="4044491"/>
            <a:ext cx="342899" cy="166469"/>
            <a:chOff x="11497235" y="275665"/>
            <a:chExt cx="342899" cy="166469"/>
          </a:xfrm>
        </p:grpSpPr>
        <p:cxnSp>
          <p:nvCxnSpPr>
            <p:cNvPr id="166" name="Straight Connector 165"/>
            <p:cNvCxnSpPr/>
            <p:nvPr/>
          </p:nvCxnSpPr>
          <p:spPr>
            <a:xfrm>
              <a:off x="11497235" y="327811"/>
              <a:ext cx="0" cy="114323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11497235" y="275665"/>
              <a:ext cx="342899" cy="166469"/>
            </a:xfrm>
            <a:prstGeom prst="line">
              <a:avLst/>
            </a:prstGeom>
            <a:ln w="38100">
              <a:solidFill>
                <a:srgbClr val="EEB6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11153240" y="755226"/>
            <a:ext cx="242053" cy="181725"/>
            <a:chOff x="11362759" y="756249"/>
            <a:chExt cx="242053" cy="181725"/>
          </a:xfrm>
        </p:grpSpPr>
        <p:cxnSp>
          <p:nvCxnSpPr>
            <p:cNvPr id="169" name="Straight Connector 168"/>
            <p:cNvCxnSpPr/>
            <p:nvPr/>
          </p:nvCxnSpPr>
          <p:spPr>
            <a:xfrm>
              <a:off x="11362760" y="767135"/>
              <a:ext cx="242052" cy="143644"/>
            </a:xfrm>
            <a:prstGeom prst="line">
              <a:avLst/>
            </a:prstGeom>
            <a:ln w="38100">
              <a:solidFill>
                <a:srgbClr val="D76D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1362759" y="756249"/>
              <a:ext cx="242053" cy="181725"/>
            </a:xfrm>
            <a:prstGeom prst="line">
              <a:avLst/>
            </a:prstGeom>
            <a:ln w="38100">
              <a:solidFill>
                <a:srgbClr val="D76D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/>
          <p:cNvSpPr txBox="1"/>
          <p:nvPr/>
        </p:nvSpPr>
        <p:spPr>
          <a:xfrm>
            <a:off x="1519731" y="6488668"/>
            <a:ext cx="915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Inspired by examples in</a:t>
            </a:r>
          </a:p>
          <a:p>
            <a:pPr algn="ctr"/>
            <a:r>
              <a:rPr lang="en-US" sz="900" err="1"/>
              <a:t>Gelman</a:t>
            </a:r>
            <a:r>
              <a:rPr lang="en-US" sz="900"/>
              <a:t> A, Nolan D. Teaching statistics: A bag of tricks. Oxford University Press; 2017 May 4.</a:t>
            </a:r>
            <a:endParaRPr lang="en-US" sz="200"/>
          </a:p>
        </p:txBody>
      </p:sp>
      <p:pic>
        <p:nvPicPr>
          <p:cNvPr id="126" name="Picture 12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FA32931-7018-429E-A212-61E5A6CD5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A property of a confidence procedure and not a single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Each study before it happens (i.e., that is before data collection) has a 95% probability of its confidence interval including the true mean age</a:t>
            </a:r>
          </a:p>
          <a:p>
            <a:endParaRPr lang="en-US" u="sng"/>
          </a:p>
          <a:p>
            <a:r>
              <a:rPr lang="en-US" u="sng"/>
              <a:t>but</a:t>
            </a:r>
            <a:r>
              <a:rPr lang="en-US"/>
              <a:t> once data collection takes place and the 95% is calculated then that specific interval either includes the true mean age or not (probability is either 0 or 1) </a:t>
            </a:r>
          </a:p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DE7353D-2089-48AC-B65F-927C27556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7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Getting sense of standard deviation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09DBB-E698-93BC-1042-1DBF6206D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3" t="31780" r="36009" b="20301"/>
          <a:stretch/>
        </p:blipFill>
        <p:spPr>
          <a:xfrm>
            <a:off x="2654969" y="1522939"/>
            <a:ext cx="6675120" cy="4969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6BC37-2FA9-3442-A7F4-279FE4D15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66" t="33183" r="11549" b="60802"/>
          <a:stretch/>
        </p:blipFill>
        <p:spPr>
          <a:xfrm>
            <a:off x="8336162" y="4095954"/>
            <a:ext cx="3657600" cy="7056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5FD572-B191-0B8E-41FF-FF6FBB48996A}"/>
              </a:ext>
            </a:extLst>
          </p:cNvPr>
          <p:cNvCxnSpPr/>
          <p:nvPr/>
        </p:nvCxnSpPr>
        <p:spPr>
          <a:xfrm flipH="1" flipV="1">
            <a:off x="1801299" y="2736443"/>
            <a:ext cx="3623224" cy="1120537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CCA6BB-DC72-680C-A3D0-F0AA7A70EE71}"/>
              </a:ext>
            </a:extLst>
          </p:cNvPr>
          <p:cNvSpPr txBox="1"/>
          <p:nvPr/>
        </p:nvSpPr>
        <p:spPr>
          <a:xfrm>
            <a:off x="789444" y="2085305"/>
            <a:ext cx="1620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D76D6F"/>
                </a:solidFill>
              </a:rPr>
              <a:t>32.7%</a:t>
            </a:r>
            <a:r>
              <a:rPr lang="en-US"/>
              <a:t> of data under the curve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64954-1841-459B-F11B-8D8981F142ED}"/>
              </a:ext>
            </a:extLst>
          </p:cNvPr>
          <p:cNvCxnSpPr>
            <a:cxnSpLocks/>
          </p:cNvCxnSpPr>
          <p:nvPr/>
        </p:nvCxnSpPr>
        <p:spPr>
          <a:xfrm flipV="1">
            <a:off x="6096000" y="2626322"/>
            <a:ext cx="3441031" cy="1261655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0ED9A4-4E5B-2001-1C28-E7E843D62103}"/>
              </a:ext>
            </a:extLst>
          </p:cNvPr>
          <p:cNvSpPr txBox="1"/>
          <p:nvPr/>
        </p:nvSpPr>
        <p:spPr>
          <a:xfrm>
            <a:off x="9644172" y="2224894"/>
            <a:ext cx="1620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EB66B"/>
                </a:solidFill>
              </a:rPr>
              <a:t>35.5%</a:t>
            </a:r>
            <a:r>
              <a:rPr lang="en-US"/>
              <a:t> of data under the 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1558C-AD57-1F4D-EFEA-B5C234B5F6EF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/>
              <a:t>The effect: An Introduction to Research Design and Causality by Nick Huntington-Klein  </a:t>
            </a:r>
            <a:r>
              <a:rPr lang="en-US" sz="800">
                <a:hlinkClick r:id="rId4"/>
              </a:rPr>
              <a:t>https://theeffectbook.net/</a:t>
            </a:r>
            <a:r>
              <a:rPr lang="en-US" sz="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1513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91771" y="5627594"/>
            <a:ext cx="9298641" cy="6724"/>
          </a:xfrm>
          <a:prstGeom prst="line">
            <a:avLst/>
          </a:prstGeom>
          <a:ln w="3810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614146" y="154641"/>
            <a:ext cx="47111" cy="5472951"/>
          </a:xfrm>
          <a:prstGeom prst="line">
            <a:avLst/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606924" y="5432612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521137" y="542925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435350" y="5432611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349563" y="5425886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63776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177989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092202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006415" y="5425885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920628" y="5432610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834844" y="5432609"/>
            <a:ext cx="13447" cy="201707"/>
          </a:xfrm>
          <a:prstGeom prst="line">
            <a:avLst/>
          </a:prstGeom>
          <a:ln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1771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9253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019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4785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7551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3177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23179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84538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05475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626412" y="60377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75517" y="5644634"/>
            <a:ext cx="121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True mean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2510480" y="327812"/>
            <a:ext cx="5274058" cy="672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997963" y="1603239"/>
            <a:ext cx="4008452" cy="778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5067949" y="580634"/>
            <a:ext cx="1653981" cy="2477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7644653" y="829209"/>
            <a:ext cx="1376294" cy="7782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880782" y="1083089"/>
            <a:ext cx="4980831" cy="2477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4623744" y="1353957"/>
            <a:ext cx="2057850" cy="318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127523" y="1857123"/>
            <a:ext cx="3893424" cy="813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677397" y="2111359"/>
            <a:ext cx="2123423" cy="1061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497784" y="2368072"/>
            <a:ext cx="1593943" cy="35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620372" y="2614525"/>
            <a:ext cx="4787152" cy="1362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376457" y="2874248"/>
            <a:ext cx="3003923" cy="2123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127522" y="3141582"/>
            <a:ext cx="2671114" cy="7077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830820" y="3394757"/>
            <a:ext cx="2711174" cy="1734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703076" y="3658195"/>
            <a:ext cx="2911750" cy="1416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3433202" y="3905709"/>
            <a:ext cx="5125851" cy="19110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106271" y="4170917"/>
            <a:ext cx="2755342" cy="353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2904565" y="4420553"/>
            <a:ext cx="3755743" cy="6015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4886883" y="4672666"/>
            <a:ext cx="1600669" cy="1768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5067949" y="4920532"/>
            <a:ext cx="4842533" cy="10969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483942" y="5177591"/>
            <a:ext cx="3319822" cy="6724"/>
          </a:xfrm>
          <a:prstGeom prst="line">
            <a:avLst/>
          </a:prstGeom>
          <a:ln w="38100">
            <a:solidFill>
              <a:srgbClr val="EEB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690413" y="189312"/>
            <a:ext cx="36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</a:t>
            </a:r>
            <a:r>
              <a:rPr lang="en-US" sz="1200" b="1" baseline="30000"/>
              <a:t>st</a:t>
            </a:r>
            <a:r>
              <a:rPr lang="en-US" sz="1200" b="1"/>
              <a:t> 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690412" y="442134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2</a:t>
            </a:r>
            <a:r>
              <a:rPr lang="en-US" sz="1200" b="1" baseline="30000"/>
              <a:t>nd</a:t>
            </a:r>
            <a:r>
              <a:rPr lang="en-US" sz="1200" b="1"/>
              <a:t>  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690412" y="698491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3</a:t>
            </a:r>
            <a:r>
              <a:rPr lang="en-US" sz="1200" b="1" baseline="30000"/>
              <a:t>rd</a:t>
            </a:r>
            <a:r>
              <a:rPr lang="en-US" sz="1200" b="1"/>
              <a:t>  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90412" y="951313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4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690412" y="1215457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5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690412" y="1472525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6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690412" y="1718623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7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690412" y="1975691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8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690412" y="2229572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9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690412" y="2482837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10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690412" y="274698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11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90412" y="3009536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12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690412" y="3264390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13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690412" y="352464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14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667681" y="3778217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15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679047" y="4031039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16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690412" y="428606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17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679047" y="4529576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18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679047" y="479213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19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690412" y="503940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20</a:t>
            </a:r>
            <a:r>
              <a:rPr lang="en-US" sz="1200" b="1" baseline="30000"/>
              <a:t>th</a:t>
            </a:r>
            <a:r>
              <a:rPr lang="en-US" sz="1200" b="1"/>
              <a:t>    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036944" y="188999"/>
            <a:ext cx="36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1036943" y="441821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1036943" y="698178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76D6F"/>
                </a:solidFill>
              </a:rPr>
              <a:t>0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11036943" y="951000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11036943" y="1215144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1036943" y="1472212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1036943" y="1718310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11036943" y="1975378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11036943" y="2229259"/>
            <a:ext cx="40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11036943" y="248252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1036943" y="2746668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11036943" y="3009223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11036943" y="3264077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11036943" y="352433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11014212" y="3777904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11025578" y="4030726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1036943" y="4285748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1025578" y="4529263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11025578" y="4791818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11036943" y="5039091"/>
            <a:ext cx="45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254B56"/>
                </a:solidFill>
              </a:rPr>
              <a:t>1</a:t>
            </a:r>
          </a:p>
        </p:txBody>
      </p:sp>
      <p:pic>
        <p:nvPicPr>
          <p:cNvPr id="104" name="Picture 10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0ACB5EB-96EC-49A3-8329-E6B97BDD4D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28" grpId="0"/>
      <p:bldP spid="168" grpId="0"/>
      <p:bldP spid="171" grpId="0"/>
      <p:bldP spid="172" grpId="0"/>
      <p:bldP spid="173" grpId="0"/>
      <p:bldP spid="174" grpId="0"/>
      <p:bldP spid="175" grpId="0"/>
      <p:bldP spid="176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Test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https://rpsychologist.com/d3/CI/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68" y="2407023"/>
            <a:ext cx="5838732" cy="384048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5677DD3-7814-4430-BA36-47422843E1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80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88" y="1076011"/>
            <a:ext cx="4884550" cy="4297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7" y="1121731"/>
            <a:ext cx="5398143" cy="4206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5217" y="6394326"/>
            <a:ext cx="915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hlinkClick r:id="rId4"/>
              </a:rPr>
              <a:t>https://twitter.com/EpiEllie/status/1073385394580979712</a:t>
            </a:r>
            <a:endParaRPr lang="en-US" sz="900"/>
          </a:p>
          <a:p>
            <a:pPr algn="ctr"/>
            <a:r>
              <a:rPr lang="en-US" sz="900">
                <a:hlinkClick r:id="rId5"/>
              </a:rPr>
              <a:t>https://medium.com/@EpiEllie</a:t>
            </a:r>
            <a:endParaRPr lang="en-US" sz="900"/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FB36133-7B29-4123-AFC3-C528D2AD7C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84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522515"/>
            <a:ext cx="7213119" cy="5669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6188" y="6546726"/>
            <a:ext cx="9152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hlinkClick r:id="rId3"/>
              </a:rPr>
              <a:t>https://twitter.com/edwardhkennedy/status/1177290538095140864</a:t>
            </a:r>
            <a:endParaRPr lang="en-US" sz="9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05" y="522515"/>
            <a:ext cx="4364915" cy="384048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6CCA03F-BFA9-4884-9250-6DEB2BA066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51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400" b="1">
                <a:latin typeface="Tw Cen MT" panose="020B0602020104020603" pitchFamily="34" charset="0"/>
              </a:rPr>
              <a:t>How to interpret a 95% CI from a study?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B2D16CE-1B85-4CCA-B823-FA4D51E0E5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5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Relation between p-values and 95% 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Alpha=0.05 corresponding confidence level will be 95%</a:t>
            </a:r>
          </a:p>
          <a:p>
            <a:r>
              <a:rPr lang="en-US" dirty="0"/>
              <a:t>Alpha=0.01 corresponding confidence level will be 99%</a:t>
            </a:r>
          </a:p>
          <a:p>
            <a:r>
              <a:rPr lang="en-US" dirty="0"/>
              <a:t>Alpha=0.1 corresponding confidence level will be 90%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D76D6F"/>
                </a:solidFill>
              </a:rPr>
              <a:t>Confidence level=1-alpha selected for p-value (commonly 0.05)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907B3CA-DE58-47D5-92A9-9847E7093C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994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" y="343286"/>
            <a:ext cx="10570121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4717" y="6568888"/>
            <a:ext cx="97625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Chow ZR, Greenland S. Semantic and Cognitive Tools to Aid Statistical Inference: Replace Confidence and Significance by Compatibility and Surprise. </a:t>
            </a:r>
            <a:r>
              <a:rPr lang="en-US" sz="900" err="1"/>
              <a:t>arXiv</a:t>
            </a:r>
            <a:r>
              <a:rPr lang="en-US" sz="900"/>
              <a:t> preprint arXiv:1909.08579. 2019 Sep 18.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F4AF84E-B454-4BD4-96CB-F9F1F4304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67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Interpretation of single 95% 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example of mean age 24 (95% 22-26)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set of values in which the probability of observing them or more extreme assuming the entire model is correct is ≥ 0.05 (observing these values is not rare assuming the model is correct)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set of values in which they are more compatible with the model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EEAEDFD-678B-4629-B7B7-80F1083693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17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Interpretation of single 95% 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In the example of mean age 24 (95% 22-26)</a:t>
            </a:r>
          </a:p>
          <a:p>
            <a:endParaRPr lang="en-US"/>
          </a:p>
          <a:p>
            <a:r>
              <a:rPr lang="en-US"/>
              <a:t>A series of significance tests:</a:t>
            </a:r>
          </a:p>
          <a:p>
            <a:pPr lvl="1"/>
            <a:r>
              <a:rPr lang="en-US"/>
              <a:t>P-value of 22 ≥ 0.05</a:t>
            </a:r>
          </a:p>
          <a:p>
            <a:pPr lvl="1"/>
            <a:r>
              <a:rPr lang="en-US"/>
              <a:t>P-value of 23 ≥ 0.05</a:t>
            </a:r>
          </a:p>
          <a:p>
            <a:pPr lvl="1"/>
            <a:r>
              <a:rPr lang="en-US"/>
              <a:t>P-value of 24 ≥ 0.05</a:t>
            </a:r>
          </a:p>
          <a:p>
            <a:pPr lvl="1"/>
            <a:r>
              <a:rPr lang="en-US"/>
              <a:t>P-value of 25 ≥ 0.05</a:t>
            </a:r>
          </a:p>
          <a:p>
            <a:pPr lvl="1"/>
            <a:r>
              <a:rPr lang="en-US"/>
              <a:t>P-value of 26 ≥ 0.05</a:t>
            </a:r>
          </a:p>
          <a:p>
            <a:pPr lvl="1"/>
            <a:endParaRPr lang="en-US"/>
          </a:p>
          <a:p>
            <a:r>
              <a:rPr lang="en-US"/>
              <a:t>Probability of observing values or more extreme outside the interval assuming the model is correct is &lt; 0.05 (observing these values is rare assuming the model is correct)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389C069-72DD-4223-A566-8529864DF8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4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95% CI as an alternative (surrogate) significance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RR/OR the null value (value of no difference) is 1</a:t>
            </a:r>
          </a:p>
          <a:p>
            <a:pPr lvl="1"/>
            <a:r>
              <a:rPr lang="en-US" dirty="0">
                <a:solidFill>
                  <a:srgbClr val="D76D6F"/>
                </a:solidFill>
              </a:rPr>
              <a:t>RR= 1.3 (95% CI 1.1-1.4)</a:t>
            </a:r>
          </a:p>
          <a:p>
            <a:pPr lvl="1"/>
            <a:r>
              <a:rPr lang="en-US" dirty="0">
                <a:solidFill>
                  <a:srgbClr val="254B56"/>
                </a:solidFill>
              </a:rPr>
              <a:t>RR= 1.2 (95% CI 0.9-1.5)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RD the null value is 0</a:t>
            </a:r>
          </a:p>
          <a:p>
            <a:pPr lvl="1"/>
            <a:r>
              <a:rPr lang="en-US" dirty="0">
                <a:solidFill>
                  <a:srgbClr val="D76D6F"/>
                </a:solidFill>
              </a:rPr>
              <a:t>RD=2 (95% CI 1, 3)</a:t>
            </a:r>
          </a:p>
          <a:p>
            <a:pPr lvl="1"/>
            <a:r>
              <a:rPr lang="en-US" dirty="0">
                <a:solidFill>
                  <a:srgbClr val="254B56"/>
                </a:solidFill>
              </a:rPr>
              <a:t>RD=1 (95% CI -1, 2)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45954" y="2700338"/>
            <a:ext cx="698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4B56"/>
                </a:solidFill>
              </a:rPr>
              <a:t>Observing a ratio of 1 is common assuming the entire model is correct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5954" y="2283605"/>
            <a:ext cx="654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76D6F"/>
                </a:solidFill>
              </a:rPr>
              <a:t>Observing a ratio of 1 is rare assuming the entire model is correct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5954" y="5141259"/>
            <a:ext cx="745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4B56"/>
                </a:solidFill>
              </a:rPr>
              <a:t>Observing a difference of 0 is common assuming the entire model is correct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5954" y="4771927"/>
            <a:ext cx="691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76D6F"/>
                </a:solidFill>
              </a:rPr>
              <a:t>Observing a difference of 0 is rare assuming the entire model is correct</a:t>
            </a:r>
          </a:p>
        </p:txBody>
      </p:sp>
      <p:pic>
        <p:nvPicPr>
          <p:cNvPr id="10" name="Picture 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21CF8AE-C1CD-458C-A707-378C6FA87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6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FDDF-390E-9B9C-443B-94B63CCE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Range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91BAB-A95A-BBA3-F765-753FCC2703F3}"/>
              </a:ext>
            </a:extLst>
          </p:cNvPr>
          <p:cNvCxnSpPr>
            <a:cxnSpLocks/>
          </p:cNvCxnSpPr>
          <p:nvPr/>
        </p:nvCxnSpPr>
        <p:spPr>
          <a:xfrm flipV="1">
            <a:off x="3650725" y="3932211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8F1313-D218-FEB1-263C-B387C737C8DF}"/>
              </a:ext>
            </a:extLst>
          </p:cNvPr>
          <p:cNvSpPr txBox="1"/>
          <p:nvPr/>
        </p:nvSpPr>
        <p:spPr>
          <a:xfrm>
            <a:off x="241744" y="4447107"/>
            <a:ext cx="6495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D76D6F"/>
                </a:solidFill>
                <a:latin typeface="Tw Cen MT" panose="020B0602020104020603" pitchFamily="34" charset="0"/>
              </a:rPr>
              <a:t>     Median</a:t>
            </a:r>
          </a:p>
          <a:p>
            <a:pPr algn="ctr"/>
            <a:r>
              <a:rPr lang="en-US" sz="2800" b="1">
                <a:latin typeface="Tw Cen MT" panose="020B0602020104020603" pitchFamily="34" charset="0"/>
              </a:rPr>
              <a:t>The person right in the middle</a:t>
            </a:r>
          </a:p>
          <a:p>
            <a:pPr algn="ctr"/>
            <a:r>
              <a:rPr lang="en-US" sz="2800" b="1">
                <a:latin typeface="Tw Cen MT" panose="020B0602020104020603" pitchFamily="34" charset="0"/>
              </a:rPr>
              <a:t>Half the batch is younger than him/her and half is older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EDB00-C6A7-A524-A9BB-600EAF60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3" t="77708" r="24715" b="15990"/>
          <a:stretch/>
        </p:blipFill>
        <p:spPr>
          <a:xfrm>
            <a:off x="0" y="2971129"/>
            <a:ext cx="7094719" cy="91369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E37AB25-CA27-681E-07E4-8F5EB951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09" y="1646555"/>
            <a:ext cx="4846320" cy="4846320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A3C85A-D908-560B-3F45-D810BD6B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8522E-7A85-D678-0DC4-74491372C3BC}"/>
              </a:ext>
            </a:extLst>
          </p:cNvPr>
          <p:cNvCxnSpPr>
            <a:cxnSpLocks/>
          </p:cNvCxnSpPr>
          <p:nvPr/>
        </p:nvCxnSpPr>
        <p:spPr>
          <a:xfrm>
            <a:off x="6615077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5DEB5F-445B-F752-EECA-A037C28DF611}"/>
              </a:ext>
            </a:extLst>
          </p:cNvPr>
          <p:cNvCxnSpPr>
            <a:cxnSpLocks/>
          </p:cNvCxnSpPr>
          <p:nvPr/>
        </p:nvCxnSpPr>
        <p:spPr>
          <a:xfrm>
            <a:off x="838200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90FFE-59F8-BA0C-9877-D37C1ED78F55}"/>
              </a:ext>
            </a:extLst>
          </p:cNvPr>
          <p:cNvSpPr txBox="1"/>
          <p:nvPr/>
        </p:nvSpPr>
        <p:spPr>
          <a:xfrm>
            <a:off x="241743" y="1821925"/>
            <a:ext cx="193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  <a:r>
              <a:rPr lang="en-US" baseline="30000"/>
              <a:t>th</a:t>
            </a:r>
            <a:r>
              <a:rPr lang="en-US"/>
              <a:t> percentile</a:t>
            </a:r>
          </a:p>
          <a:p>
            <a:r>
              <a:rPr lang="en-US"/>
              <a:t>Minimum 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25A1C-2447-8BFD-2D7A-6F7BA4992813}"/>
              </a:ext>
            </a:extLst>
          </p:cNvPr>
          <p:cNvSpPr txBox="1"/>
          <p:nvPr/>
        </p:nvSpPr>
        <p:spPr>
          <a:xfrm>
            <a:off x="5282401" y="1762519"/>
            <a:ext cx="193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100</a:t>
            </a:r>
            <a:r>
              <a:rPr lang="en-US" baseline="30000"/>
              <a:t>th</a:t>
            </a:r>
            <a:r>
              <a:rPr lang="en-US"/>
              <a:t> percentile</a:t>
            </a:r>
          </a:p>
          <a:p>
            <a:r>
              <a:rPr lang="en-US"/>
              <a:t>Maximum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48EC3-B18A-FDE2-049B-46ABABBE1ABA}"/>
              </a:ext>
            </a:extLst>
          </p:cNvPr>
          <p:cNvCxnSpPr/>
          <p:nvPr/>
        </p:nvCxnSpPr>
        <p:spPr>
          <a:xfrm>
            <a:off x="1031278" y="2737074"/>
            <a:ext cx="5376397" cy="0"/>
          </a:xfrm>
          <a:prstGeom prst="straightConnector1">
            <a:avLst/>
          </a:prstGeom>
          <a:ln w="38100">
            <a:solidFill>
              <a:srgbClr val="254B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00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45975" y="6627168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Rothman KJ, Greenland S, Lash TL. Modern epidemiology. Philadelphia: Wolters Kluwer Health/Lippincott Williams &amp; Wilkins; 2008 Sep 20.</a:t>
            </a:r>
            <a:endParaRPr lang="en-US" sz="2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68" y="123145"/>
            <a:ext cx="6947257" cy="4603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88" y="4896060"/>
            <a:ext cx="10020815" cy="156218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0173458-5292-4C21-BE5F-2B9800D24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21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21" y="24924"/>
            <a:ext cx="7931558" cy="5562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55" y="5678842"/>
            <a:ext cx="7283824" cy="8572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5975" y="6627168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Rothman KJ, Greenland S, Lash TL. Modern epidemiology. Philadelphia: Wolters Kluwer Health/Lippincott Williams &amp; Wilkins; 2008 Sep 20.</a:t>
            </a:r>
            <a:endParaRPr lang="en-US" sz="200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A20F3D9-25C4-4F98-963B-EA5089DCD8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23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45975" y="6627168"/>
            <a:ext cx="710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Rothman KJ, Greenland S, Lash TL. Modern epidemiology. Philadelphia: Wolters Kluwer Health/Lippincott Williams &amp; Wilkins; 2008 Sep 20.</a:t>
            </a:r>
            <a:endParaRPr lang="en-US" sz="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35" y="2483395"/>
            <a:ext cx="5527477" cy="173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7" y="471715"/>
            <a:ext cx="6483368" cy="5760720"/>
          </a:xfrm>
          <a:prstGeom prst="rect">
            <a:avLst/>
          </a:prstGeom>
        </p:spPr>
      </p:pic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BC370CF-4CE8-4808-AA5A-355B20AAC5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186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Confidence interval vs. p-values</a:t>
            </a:r>
            <a:br>
              <a:rPr lang="en-US" b="1">
                <a:latin typeface="Tw Cen MT" panose="020B0602020104020603" pitchFamily="34" charset="0"/>
              </a:rPr>
            </a:br>
            <a:r>
              <a:rPr lang="en-US" b="1">
                <a:latin typeface="Tw Cen MT" panose="020B0602020104020603" pitchFamily="34" charset="0"/>
              </a:rPr>
              <a:t>(0.80-1.50) vs. p=0.25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CI provides direction and magnitude of an association</a:t>
            </a:r>
          </a:p>
          <a:p>
            <a:r>
              <a:rPr lang="en-US"/>
              <a:t>CI provides random variability of the point estimate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P-values only provide degree of consistency between the data and a single hypothesis</a:t>
            </a:r>
          </a:p>
          <a:p>
            <a:pPr lvl="1"/>
            <a:r>
              <a:rPr lang="en-US"/>
              <a:t>No direction/magnitude</a:t>
            </a:r>
          </a:p>
          <a:p>
            <a:pPr lvl="1"/>
            <a:r>
              <a:rPr lang="en-US"/>
              <a:t>No random variability of point estimate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FF9224C-55B9-4E20-90CE-BDC1D4A127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76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C755B-23EC-43FF-9CC3-4136DDA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83B2-DF0C-4033-A6E3-2415E57D5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ja-JP" altLang="en-US"/>
              <a:t>“</a:t>
            </a:r>
            <a:r>
              <a:rPr lang="en-US" altLang="ja-JP"/>
              <a:t>Inferential measures such as standard errors and confidence intervals should not be used to describe the variability of characteristics, and significance tests should be avoided in descriptive tables. Also, P values are not an appropriate criterion for selecting which confounders to adjust for in analysis; even small differences in a confounder that has a strong effect on the outcome can be important.</a:t>
            </a:r>
            <a:r>
              <a:rPr lang="ja-JP" altLang="en-US"/>
              <a:t>”</a:t>
            </a:r>
            <a:endParaRPr lang="en-US" altLang="ja-JP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0A998-DEDD-4F6C-9D5C-0CA7FB62C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2" t="13823" r="11874" b="61079"/>
          <a:stretch/>
        </p:blipFill>
        <p:spPr>
          <a:xfrm>
            <a:off x="914399" y="452437"/>
            <a:ext cx="7680960" cy="2249794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BF5F887-417B-4B86-AB9F-07A21C1FE3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87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0C19-3A46-4BF4-BC7F-C6292FB6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C9C42-B167-4541-8A80-437033FC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B91A3-076C-4B49-9E63-FA4571BA6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0" t="15489" r="27887" b="50687"/>
          <a:stretch/>
        </p:blipFill>
        <p:spPr>
          <a:xfrm>
            <a:off x="1752600" y="1260439"/>
            <a:ext cx="8686800" cy="4337121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7A0BA96-5A2F-45EB-9612-DCF8B2E572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28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E66E-F3D9-43F4-AF99-C0382090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5BBB-5CA1-4279-87EA-BEEAC778E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P-values has no probability meaning without randomization (it is not inferential but is descriptive in observational studies)</a:t>
            </a:r>
          </a:p>
          <a:p>
            <a:r>
              <a:rPr lang="en-US"/>
              <a:t>P-value is the probability of observing the data or more extreme assuming the entire model is correct (which includes the null hypothesis being true) (only correct interpretation)</a:t>
            </a:r>
          </a:p>
          <a:p>
            <a:r>
              <a:rPr lang="en-US"/>
              <a:t>Do not use p-values to determine what confounders you use to adjust for in your model (use prior knowledge in this matter)</a:t>
            </a:r>
          </a:p>
          <a:p>
            <a:r>
              <a:rPr lang="en-US"/>
              <a:t>Report exact p-value (p=0.01 not p&lt;0.05 or p≥0.05) (do not dichotomize)</a:t>
            </a:r>
          </a:p>
          <a:p>
            <a:r>
              <a:rPr lang="en-US"/>
              <a:t>Do not report p-values in table 1 (even in RCTs)</a:t>
            </a:r>
          </a:p>
          <a:p>
            <a:r>
              <a:rPr lang="en-US"/>
              <a:t>Do not use confidence interval as proxy significance tests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2D8FE93-01CC-4D27-98D9-3A7DF76E8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553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E66E-F3D9-43F4-AF99-C0382090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5BBB-5CA1-4279-87EA-BEEAC778E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Conduct sensitivity analysis to exclude other assumptions beside null hypothesis</a:t>
            </a:r>
          </a:p>
          <a:p>
            <a:r>
              <a:rPr lang="en-US"/>
              <a:t>Interpret single confidence intervals (from one study) as compatibility interval</a:t>
            </a:r>
          </a:p>
          <a:p>
            <a:r>
              <a:rPr lang="en-US"/>
              <a:t>Confidence interval is not the probability of the true estimate being between the lower and upper bounds of the interval) </a:t>
            </a:r>
          </a:p>
          <a:p>
            <a:r>
              <a:rPr lang="en-US"/>
              <a:t>Design </a:t>
            </a:r>
            <a:r>
              <a:rPr lang="en-US" err="1"/>
              <a:t>Design</a:t>
            </a:r>
            <a:r>
              <a:rPr lang="en-US"/>
              <a:t> </a:t>
            </a:r>
            <a:r>
              <a:rPr lang="en-US" err="1"/>
              <a:t>Design</a:t>
            </a:r>
            <a:endParaRPr lang="en-US"/>
          </a:p>
          <a:p>
            <a:r>
              <a:rPr lang="en-US"/>
              <a:t>No single correct method (use multiple)</a:t>
            </a:r>
          </a:p>
          <a:p>
            <a:pPr lvl="1"/>
            <a:r>
              <a:rPr lang="en-US"/>
              <a:t>Frequentist (continuous p-value)</a:t>
            </a:r>
          </a:p>
          <a:p>
            <a:pPr lvl="1"/>
            <a:r>
              <a:rPr lang="en-US"/>
              <a:t>Bayesian</a:t>
            </a:r>
          </a:p>
          <a:p>
            <a:pPr lvl="1"/>
            <a:r>
              <a:rPr lang="en-US"/>
              <a:t>Estimation (focus on point estimates) and compatibility intervals</a:t>
            </a:r>
          </a:p>
          <a:p>
            <a:pPr lvl="1"/>
            <a:r>
              <a:rPr lang="en-US"/>
              <a:t>Others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21FCC1A-C634-44B0-91A7-EA9C49C1A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81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Mayo DG. Statistical inference as severe testing. Cambridge: Cambridge University Press; 2018.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Rothman KJ, Greenland S, Lash TL. Modern epidemiology. Philadelphia: Wolters Kluwer Health/Lippincott Williams &amp; Wilkins; 2008 Sep 20.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Greenland S, Chow ZR. To aid statistical inference, emphasize unconditional descriptions of statistics.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arXiv:1909.08583. 2019 Sep 18.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Chow ZR, Greenland S. Semantic and Cognitive Tools to Aid Statistical Inference: Replace Confidence and Significance by Compatibility and Surprise.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arXiv:1909.08579. 2019 Sep 18.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Greenland S. Randomization, statistics, and causal inference. Epidemiology. 1990 Nov 1:421-9.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Greenland S,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SJ, Rothman KJ, Carlin JB, Poole C, Goodman SN, Altman DG. Statistical tests, P values, confidence intervals, and power: a guide to misinterpretations. European journal of epidemiology. 2016 Apr 1;31(4):337-50.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Morey RD, Hoekstra R,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Rouder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JN, Lee MD,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Wagenmakers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EJ. The fallacy of placing confidence in confidence intervals.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Psychonomic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bulletin &amp; review. 2016 Feb 1;23(1):103-23.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Morey RD, Hoekstra R,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Rouder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JN,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Wagenmakers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EJ. Continued misinterpretation of confidence intervals: response to Miller and Ulrich.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Psychonomic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bulletin &amp; review. 2016 Feb 1;23(1):131-40.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https://discourse.datamethods.org/t/author-checklist/3407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1FD7407-A4FE-4FF9-B807-CDF2B6459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34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Twitter posts worth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https://twitter.com/lakens/status/974059212216176640?lang=en</a:t>
            </a:r>
            <a:endParaRPr lang="en-US"/>
          </a:p>
          <a:p>
            <a:r>
              <a:rPr lang="en-US">
                <a:hlinkClick r:id="rId3"/>
              </a:rPr>
              <a:t>https://twitter.com/LucyStats/status/1181542102779531264</a:t>
            </a:r>
            <a:endParaRPr lang="en-US"/>
          </a:p>
          <a:p>
            <a:r>
              <a:rPr lang="en-US">
                <a:hlinkClick r:id="rId4"/>
              </a:rPr>
              <a:t>https://twitter.com/ChelseaParlett/status/973657698536366080</a:t>
            </a:r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C4EE6B-0C90-44D4-A6B0-C36333EF39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FDDF-390E-9B9C-443B-94B63CCE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Interquartile range (IQR)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91BAB-A95A-BBA3-F765-753FCC2703F3}"/>
              </a:ext>
            </a:extLst>
          </p:cNvPr>
          <p:cNvCxnSpPr>
            <a:cxnSpLocks/>
          </p:cNvCxnSpPr>
          <p:nvPr/>
        </p:nvCxnSpPr>
        <p:spPr>
          <a:xfrm flipV="1">
            <a:off x="3650725" y="3932211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8F1313-D218-FEB1-263C-B387C737C8DF}"/>
              </a:ext>
            </a:extLst>
          </p:cNvPr>
          <p:cNvSpPr txBox="1"/>
          <p:nvPr/>
        </p:nvSpPr>
        <p:spPr>
          <a:xfrm>
            <a:off x="241744" y="4447107"/>
            <a:ext cx="6495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D76D6F"/>
                </a:solidFill>
                <a:latin typeface="Tw Cen MT" panose="020B0602020104020603" pitchFamily="34" charset="0"/>
              </a:rPr>
              <a:t>     Median</a:t>
            </a:r>
          </a:p>
          <a:p>
            <a:pPr algn="ctr"/>
            <a:r>
              <a:rPr lang="en-US" sz="2800" b="1">
                <a:latin typeface="Tw Cen MT" panose="020B0602020104020603" pitchFamily="34" charset="0"/>
              </a:rPr>
              <a:t>The person right in the middle</a:t>
            </a:r>
          </a:p>
          <a:p>
            <a:pPr algn="ctr"/>
            <a:r>
              <a:rPr lang="en-US" sz="2800" b="1">
                <a:latin typeface="Tw Cen MT" panose="020B0602020104020603" pitchFamily="34" charset="0"/>
              </a:rPr>
              <a:t>Half the batch is younger than him/her and half is older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EDB00-C6A7-A524-A9BB-600EAF60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3" t="77708" r="24715" b="15990"/>
          <a:stretch/>
        </p:blipFill>
        <p:spPr>
          <a:xfrm>
            <a:off x="0" y="2971129"/>
            <a:ext cx="7094719" cy="91369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E37AB25-CA27-681E-07E4-8F5EB951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09" y="1646555"/>
            <a:ext cx="4846320" cy="4846320"/>
          </a:xfrm>
          <a:prstGeom prst="rect">
            <a:avLst/>
          </a:prstGeom>
        </p:spPr>
      </p:pic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A3C85A-D908-560B-3F45-D810BD6B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8522E-7A85-D678-0DC4-74491372C3BC}"/>
              </a:ext>
            </a:extLst>
          </p:cNvPr>
          <p:cNvCxnSpPr>
            <a:cxnSpLocks/>
          </p:cNvCxnSpPr>
          <p:nvPr/>
        </p:nvCxnSpPr>
        <p:spPr>
          <a:xfrm>
            <a:off x="4195008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5DEB5F-445B-F752-EECA-A037C28DF611}"/>
              </a:ext>
            </a:extLst>
          </p:cNvPr>
          <p:cNvCxnSpPr>
            <a:cxnSpLocks/>
          </p:cNvCxnSpPr>
          <p:nvPr/>
        </p:nvCxnSpPr>
        <p:spPr>
          <a:xfrm>
            <a:off x="3010762" y="2448316"/>
            <a:ext cx="0" cy="46751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90FFE-59F8-BA0C-9877-D37C1ED78F55}"/>
              </a:ext>
            </a:extLst>
          </p:cNvPr>
          <p:cNvSpPr txBox="1"/>
          <p:nvPr/>
        </p:nvSpPr>
        <p:spPr>
          <a:xfrm>
            <a:off x="1649786" y="2106175"/>
            <a:ext cx="193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25</a:t>
            </a:r>
            <a:r>
              <a:rPr lang="en-US" baseline="30000"/>
              <a:t>th</a:t>
            </a:r>
            <a:r>
              <a:rPr lang="en-US"/>
              <a:t> percentile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25A1C-2447-8BFD-2D7A-6F7BA4992813}"/>
              </a:ext>
            </a:extLst>
          </p:cNvPr>
          <p:cNvSpPr txBox="1"/>
          <p:nvPr/>
        </p:nvSpPr>
        <p:spPr>
          <a:xfrm>
            <a:off x="4064442" y="2118307"/>
            <a:ext cx="193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75</a:t>
            </a:r>
            <a:r>
              <a:rPr lang="en-US" baseline="30000"/>
              <a:t>th</a:t>
            </a:r>
            <a:r>
              <a:rPr lang="en-US"/>
              <a:t> percentile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F48EC3-B18A-FDE2-049B-46ABABBE1ABA}"/>
              </a:ext>
            </a:extLst>
          </p:cNvPr>
          <p:cNvCxnSpPr/>
          <p:nvPr/>
        </p:nvCxnSpPr>
        <p:spPr>
          <a:xfrm>
            <a:off x="3038835" y="2737074"/>
            <a:ext cx="1097280" cy="0"/>
          </a:xfrm>
          <a:prstGeom prst="straightConnector1">
            <a:avLst/>
          </a:prstGeom>
          <a:ln w="38100">
            <a:solidFill>
              <a:srgbClr val="254B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9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1E11-4FB1-35CA-3A4E-F399D6A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Tw Cen MT" panose="020B0602020104020603" pitchFamily="34" charset="0"/>
              </a:rPr>
              <a:t>An example</a:t>
            </a:r>
            <a:br>
              <a:rPr lang="en-US" b="1">
                <a:latin typeface="Tw Cen MT" panose="020B0602020104020603" pitchFamily="34" charset="0"/>
              </a:rPr>
            </a:br>
            <a:r>
              <a:rPr lang="en-US" sz="3600" b="1">
                <a:solidFill>
                  <a:srgbClr val="D76D6F"/>
                </a:solidFill>
              </a:rPr>
              <a:t>by Nick Huntington-Klein</a:t>
            </a:r>
            <a:endParaRPr lang="en-US" b="1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How many points basketball players make in each game</a:t>
                </a:r>
              </a:p>
              <a:p>
                <a:r>
                  <a:rPr lang="en-US"/>
                  <a:t>Collect data on 100 players</a:t>
                </a:r>
              </a:p>
              <a:p>
                <a:r>
                  <a:rPr lang="en-US"/>
                  <a:t>Data doesn’t look like any theoretical distribution you have seen</a:t>
                </a:r>
              </a:p>
              <a:p>
                <a:r>
                  <a:rPr lang="en-US"/>
                  <a:t>You calculate the mean (102) and standard deviation (30)</a:t>
                </a:r>
              </a:p>
              <a:p>
                <a:endParaRPr lang="en-US"/>
              </a:p>
              <a:p>
                <a:r>
                  <a:rPr lang="en-US"/>
                  <a:t>Step 1: “Could this have come from a distribution with a mean (</a:t>
                </a:r>
                <a:r>
                  <a:rPr lang="en-US">
                    <a:solidFill>
                      <a:srgbClr val="202124"/>
                    </a:solidFill>
                  </a:rPr>
                  <a:t>µ)</a:t>
                </a:r>
                <a:r>
                  <a:rPr lang="en-US"/>
                  <a:t> of 90?”</a:t>
                </a:r>
              </a:p>
              <a:p>
                <a:r>
                  <a:rPr lang="en-US"/>
                  <a:t>Step 2: generate the distribution of the theoretical distribution (mean of 90 and a standard deviation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/>
              </a:p>
              <a:p>
                <a:r>
                  <a:rPr lang="en-US"/>
                  <a:t>Step 3: calculate mean in observed data (102)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18B1D-18AD-41E7-ABF0-58ECE3298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28497B-9C19-739F-CC4A-AD87DBE3E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A68B46-262D-A63C-D8E0-A19DC9390DB2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/>
              <a:t>The effect: An Introduction to Research Design and Causality by Nick Huntington-Klein  </a:t>
            </a:r>
            <a:r>
              <a:rPr lang="en-US" sz="800">
                <a:hlinkClick r:id="rId4"/>
              </a:rPr>
              <a:t>https://theeffectbook.net/</a:t>
            </a:r>
            <a:r>
              <a:rPr lang="en-US" sz="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577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4818</Words>
  <Application>Microsoft Office PowerPoint</Application>
  <PresentationFormat>Widescreen</PresentationFormat>
  <Paragraphs>677</Paragraphs>
  <Slides>79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Symbol</vt:lpstr>
      <vt:lpstr>Times New Roman</vt:lpstr>
      <vt:lpstr>Tw Cen MT</vt:lpstr>
      <vt:lpstr>Office Theme</vt:lpstr>
      <vt:lpstr>Foundations of Biostatistics III</vt:lpstr>
      <vt:lpstr>Recap</vt:lpstr>
      <vt:lpstr>Population variance</vt:lpstr>
      <vt:lpstr>PowerPoint Presentation</vt:lpstr>
      <vt:lpstr>Sample  variance</vt:lpstr>
      <vt:lpstr>Getting sense of standard deviation</vt:lpstr>
      <vt:lpstr>Range</vt:lpstr>
      <vt:lpstr>Interquartile range (IQR)</vt:lpstr>
      <vt:lpstr>An example by Nick Huntington-Klein</vt:lpstr>
      <vt:lpstr>An example by Nick Huntington-Klein</vt:lpstr>
      <vt:lpstr>LECTURE  LEARNING OUTCOMES OF EACH OF THE DIDACTIC SESSIONS</vt:lpstr>
      <vt:lpstr>PowerPoint Presentation</vt:lpstr>
      <vt:lpstr>PowerPoint Presentation</vt:lpstr>
      <vt:lpstr>PowerPoint Presentation</vt:lpstr>
      <vt:lpstr>PowerPoint Presentation</vt:lpstr>
      <vt:lpstr>Statistical paradigms</vt:lpstr>
      <vt:lpstr>A statistical test</vt:lpstr>
      <vt:lpstr>PowerPoint Presentation</vt:lpstr>
      <vt:lpstr>Example of a coin toss</vt:lpstr>
      <vt:lpstr>Definition of the p-value</vt:lpstr>
      <vt:lpstr>Explain p-value in our example</vt:lpstr>
      <vt:lpstr>How to calculate probability of 2 heads out of 10</vt:lpstr>
      <vt:lpstr>How to calculate p-value in example</vt:lpstr>
      <vt:lpstr>A statistical test</vt:lpstr>
      <vt:lpstr>Another example of statistical test within context of HIV By Ken Rothman</vt:lpstr>
      <vt:lpstr>Another example of statistical test within context of HIV By Ken Rothman</vt:lpstr>
      <vt:lpstr>P-values describe compatibility of data with the null hypothesis </vt:lpstr>
      <vt:lpstr>Let’s try an experiment</vt:lpstr>
      <vt:lpstr>PowerPoint Presentation</vt:lpstr>
      <vt:lpstr>PowerPoint Presentation</vt:lpstr>
      <vt:lpstr>Example</vt:lpstr>
      <vt:lpstr>Explanation of distribution of the p-value if the null was true (fluoride has no effect on caries)</vt:lpstr>
      <vt:lpstr>Explanation of distribution of the p-value if the null was false (fluoride has an effect on caries)</vt:lpstr>
      <vt:lpstr>Test this </vt:lpstr>
      <vt:lpstr>Explanation of null hypothesis significance testing (NHST)</vt:lpstr>
      <vt:lpstr>Explanation of type 1 (α) error rate</vt:lpstr>
      <vt:lpstr>Explanation of type 2 (β) error rate</vt:lpstr>
      <vt:lpstr>Explanation of statistical power (1-β)</vt:lpstr>
      <vt:lpstr>Summary</vt:lpstr>
      <vt:lpstr>Example</vt:lpstr>
      <vt:lpstr>Example</vt:lpstr>
      <vt:lpstr>Explanation of null hypothesis significance testing (NHST)</vt:lpstr>
      <vt:lpstr>Definition of p-value revisited</vt:lpstr>
      <vt:lpstr>A statistical test</vt:lpstr>
      <vt:lpstr>PowerPoint Presentation</vt:lpstr>
      <vt:lpstr>PowerPoint Presentation</vt:lpstr>
      <vt:lpstr>In our coin toss example</vt:lpstr>
      <vt:lpstr>Describe compatibility of p-value with the entire model</vt:lpstr>
      <vt:lpstr>When we reject the entire model (significant result)</vt:lpstr>
      <vt:lpstr>Deductive falsification argument</vt:lpstr>
      <vt:lpstr>PowerPoint Presentation</vt:lpstr>
      <vt:lpstr>PowerPoint Presentation</vt:lpstr>
      <vt:lpstr>PowerPoint Presentation</vt:lpstr>
      <vt:lpstr>PowerPoint Presentation</vt:lpstr>
      <vt:lpstr>Common misinterpretations of p-values</vt:lpstr>
      <vt:lpstr>95% Confidence intervals</vt:lpstr>
      <vt:lpstr>A property of a confidence procedure and not a single study</vt:lpstr>
      <vt:lpstr>PowerPoint Presentation</vt:lpstr>
      <vt:lpstr>A property of a confidence procedure and not a single study</vt:lpstr>
      <vt:lpstr>PowerPoint Presentation</vt:lpstr>
      <vt:lpstr>Test this</vt:lpstr>
      <vt:lpstr>PowerPoint Presentation</vt:lpstr>
      <vt:lpstr>PowerPoint Presentation</vt:lpstr>
      <vt:lpstr>PowerPoint Presentation</vt:lpstr>
      <vt:lpstr>Relation between p-values and 95% CI</vt:lpstr>
      <vt:lpstr>PowerPoint Presentation</vt:lpstr>
      <vt:lpstr>Interpretation of single 95% CI</vt:lpstr>
      <vt:lpstr>Interpretation of single 95% CI</vt:lpstr>
      <vt:lpstr>95% CI as an alternative (surrogate) significance tests</vt:lpstr>
      <vt:lpstr>PowerPoint Presentation</vt:lpstr>
      <vt:lpstr>PowerPoint Presentation</vt:lpstr>
      <vt:lpstr>PowerPoint Presentation</vt:lpstr>
      <vt:lpstr>Confidence interval vs. p-values (0.80-1.50) vs. p=0.25</vt:lpstr>
      <vt:lpstr>PowerPoint Presentation</vt:lpstr>
      <vt:lpstr>PowerPoint Presentation</vt:lpstr>
      <vt:lpstr>Take home messages</vt:lpstr>
      <vt:lpstr>Take home messages</vt:lpstr>
      <vt:lpstr>References</vt:lpstr>
      <vt:lpstr>Twitter posts worth checking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2023-01-05T05:59:36Z</dcterms:modified>
</cp:coreProperties>
</file>